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23"/>
  </p:notesMasterIdLst>
  <p:sldIdLst>
    <p:sldId id="256" r:id="rId2"/>
    <p:sldId id="273" r:id="rId3"/>
    <p:sldId id="313" r:id="rId4"/>
    <p:sldId id="291" r:id="rId5"/>
    <p:sldId id="311" r:id="rId6"/>
    <p:sldId id="312" r:id="rId7"/>
    <p:sldId id="277" r:id="rId8"/>
    <p:sldId id="278" r:id="rId9"/>
    <p:sldId id="279" r:id="rId10"/>
    <p:sldId id="314" r:id="rId11"/>
    <p:sldId id="315" r:id="rId12"/>
    <p:sldId id="316" r:id="rId13"/>
    <p:sldId id="317" r:id="rId14"/>
    <p:sldId id="318" r:id="rId15"/>
    <p:sldId id="319" r:id="rId16"/>
    <p:sldId id="320" r:id="rId17"/>
    <p:sldId id="321" r:id="rId18"/>
    <p:sldId id="322" r:id="rId19"/>
    <p:sldId id="323" r:id="rId20"/>
    <p:sldId id="324" r:id="rId21"/>
    <p:sldId id="310" r:id="rId22"/>
  </p:sldIdLst>
  <p:sldSz cx="9144000" cy="6858000" type="screen4x3"/>
  <p:notesSz cx="6858000" cy="931386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34"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ED2"/>
    <a:srgbClr val="98A9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5461" autoAdjust="0"/>
  </p:normalViewPr>
  <p:slideViewPr>
    <p:cSldViewPr>
      <p:cViewPr>
        <p:scale>
          <a:sx n="78" d="100"/>
          <a:sy n="78" d="100"/>
        </p:scale>
        <p:origin x="-1272" y="1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3870" y="-120"/>
      </p:cViewPr>
      <p:guideLst>
        <p:guide orient="horz" pos="2934"/>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 y="0"/>
            <a:ext cx="2971800" cy="465693"/>
          </a:xfrm>
          <a:prstGeom prst="rect">
            <a:avLst/>
          </a:prstGeom>
        </p:spPr>
        <p:txBody>
          <a:bodyPr vert="horz" lIns="92446" tIns="46223" rIns="92446" bIns="46223" rtlCol="0"/>
          <a:lstStyle>
            <a:lvl1pPr algn="l">
              <a:defRPr sz="1200"/>
            </a:lvl1pPr>
          </a:lstStyle>
          <a:p>
            <a:endParaRPr lang="es-ES"/>
          </a:p>
        </p:txBody>
      </p:sp>
      <p:sp>
        <p:nvSpPr>
          <p:cNvPr id="3" name="2 Marcador de fecha"/>
          <p:cNvSpPr>
            <a:spLocks noGrp="1"/>
          </p:cNvSpPr>
          <p:nvPr>
            <p:ph type="dt" idx="1"/>
          </p:nvPr>
        </p:nvSpPr>
        <p:spPr>
          <a:xfrm>
            <a:off x="3884614" y="0"/>
            <a:ext cx="2971800" cy="465693"/>
          </a:xfrm>
          <a:prstGeom prst="rect">
            <a:avLst/>
          </a:prstGeom>
        </p:spPr>
        <p:txBody>
          <a:bodyPr vert="horz" lIns="92446" tIns="46223" rIns="92446" bIns="46223" rtlCol="0"/>
          <a:lstStyle>
            <a:lvl1pPr algn="r">
              <a:defRPr sz="1200"/>
            </a:lvl1pPr>
          </a:lstStyle>
          <a:p>
            <a:fld id="{ACDF08CB-2939-49BA-BAC3-52591522C3E8}" type="datetimeFigureOut">
              <a:rPr lang="es-ES" smtClean="0"/>
              <a:pPr/>
              <a:t>22/07/2019</a:t>
            </a:fld>
            <a:endParaRPr lang="es-ES"/>
          </a:p>
        </p:txBody>
      </p:sp>
      <p:sp>
        <p:nvSpPr>
          <p:cNvPr id="4" name="3 Marcador de imagen de diapositiva"/>
          <p:cNvSpPr>
            <a:spLocks noGrp="1" noRot="1" noChangeAspect="1"/>
          </p:cNvSpPr>
          <p:nvPr>
            <p:ph type="sldImg" idx="2"/>
          </p:nvPr>
        </p:nvSpPr>
        <p:spPr>
          <a:xfrm>
            <a:off x="1101725" y="698500"/>
            <a:ext cx="4656138" cy="3492500"/>
          </a:xfrm>
          <a:prstGeom prst="rect">
            <a:avLst/>
          </a:prstGeom>
          <a:noFill/>
          <a:ln w="12700">
            <a:solidFill>
              <a:prstClr val="black"/>
            </a:solidFill>
          </a:ln>
        </p:spPr>
        <p:txBody>
          <a:bodyPr vert="horz" lIns="92446" tIns="46223" rIns="92446" bIns="46223" rtlCol="0" anchor="ctr"/>
          <a:lstStyle/>
          <a:p>
            <a:endParaRPr lang="es-ES"/>
          </a:p>
        </p:txBody>
      </p:sp>
      <p:sp>
        <p:nvSpPr>
          <p:cNvPr id="5" name="4 Marcador de notas"/>
          <p:cNvSpPr>
            <a:spLocks noGrp="1"/>
          </p:cNvSpPr>
          <p:nvPr>
            <p:ph type="body" sz="quarter" idx="3"/>
          </p:nvPr>
        </p:nvSpPr>
        <p:spPr>
          <a:xfrm>
            <a:off x="685800" y="4424085"/>
            <a:ext cx="5486400" cy="4191239"/>
          </a:xfrm>
          <a:prstGeom prst="rect">
            <a:avLst/>
          </a:prstGeom>
        </p:spPr>
        <p:txBody>
          <a:bodyPr vert="horz" lIns="92446" tIns="46223" rIns="92446" bIns="46223"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1" y="8846554"/>
            <a:ext cx="2971800" cy="465693"/>
          </a:xfrm>
          <a:prstGeom prst="rect">
            <a:avLst/>
          </a:prstGeom>
        </p:spPr>
        <p:txBody>
          <a:bodyPr vert="horz" lIns="92446" tIns="46223" rIns="92446" bIns="46223"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4" y="8846554"/>
            <a:ext cx="2971800" cy="465693"/>
          </a:xfrm>
          <a:prstGeom prst="rect">
            <a:avLst/>
          </a:prstGeom>
        </p:spPr>
        <p:txBody>
          <a:bodyPr vert="horz" lIns="92446" tIns="46223" rIns="92446" bIns="46223" rtlCol="0" anchor="b"/>
          <a:lstStyle>
            <a:lvl1pPr algn="r">
              <a:defRPr sz="1200"/>
            </a:lvl1pPr>
          </a:lstStyle>
          <a:p>
            <a:fld id="{B0450EEA-9B16-4474-AFD8-65D877007B5E}" type="slidenum">
              <a:rPr lang="es-ES" smtClean="0"/>
              <a:pPr/>
              <a:t>‹Nº›</a:t>
            </a:fld>
            <a:endParaRPr lang="es-ES"/>
          </a:p>
        </p:txBody>
      </p:sp>
    </p:spTree>
    <p:extLst>
      <p:ext uri="{BB962C8B-B14F-4D97-AF65-F5344CB8AC3E}">
        <p14:creationId xmlns:p14="http://schemas.microsoft.com/office/powerpoint/2010/main" val="3262983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B0450EEA-9B16-4474-AFD8-65D877007B5E}" type="slidenum">
              <a:rPr lang="es-ES" smtClean="0"/>
              <a:pPr/>
              <a:t>0</a:t>
            </a:fld>
            <a:endParaRPr lang="es-ES"/>
          </a:p>
        </p:txBody>
      </p:sp>
    </p:spTree>
    <p:extLst>
      <p:ext uri="{BB962C8B-B14F-4D97-AF65-F5344CB8AC3E}">
        <p14:creationId xmlns:p14="http://schemas.microsoft.com/office/powerpoint/2010/main" val="1471876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pPr>
              <a:defRPr/>
            </a:pPr>
            <a:fld id="{9FCECAEA-B2B7-4F76-A49C-F1F01DC2A1BA}" type="slidenum">
              <a:rPr lang="es-PE" smtClean="0"/>
              <a:pPr>
                <a:defRPr/>
              </a:pPr>
              <a:t>1</a:t>
            </a:fld>
            <a:endParaRPr lang="es-PE"/>
          </a:p>
        </p:txBody>
      </p:sp>
    </p:spTree>
    <p:extLst>
      <p:ext uri="{BB962C8B-B14F-4D97-AF65-F5344CB8AC3E}">
        <p14:creationId xmlns:p14="http://schemas.microsoft.com/office/powerpoint/2010/main" val="4126821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1"/>
        </a:solidFill>
        <a:effectLst/>
      </p:bgPr>
    </p:bg>
    <p:spTree>
      <p:nvGrpSpPr>
        <p:cNvPr id="1" name=""/>
        <p:cNvGrpSpPr/>
        <p:nvPr/>
      </p:nvGrpSpPr>
      <p:grpSpPr>
        <a:xfrm>
          <a:off x="0" y="0"/>
          <a:ext cx="0" cy="0"/>
          <a:chOff x="0" y="0"/>
          <a:chExt cx="0" cy="0"/>
        </a:xfrm>
      </p:grpSpPr>
      <p:pic>
        <p:nvPicPr>
          <p:cNvPr id="13" name="10 Imagen" descr="PLANTILLAS PPT FINALES CON NUEVO LOGO-02.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1 Título"/>
          <p:cNvSpPr>
            <a:spLocks noGrp="1"/>
          </p:cNvSpPr>
          <p:nvPr>
            <p:ph type="ctrTitle"/>
          </p:nvPr>
        </p:nvSpPr>
        <p:spPr>
          <a:xfrm>
            <a:off x="4355976" y="3558604"/>
            <a:ext cx="4248000" cy="1384995"/>
          </a:xfrm>
        </p:spPr>
        <p:txBody>
          <a:bodyPr anchor="b">
            <a:spAutoFit/>
          </a:bodyPr>
          <a:lstStyle>
            <a:lvl1pPr algn="l">
              <a:defRPr sz="2800" b="1">
                <a:solidFill>
                  <a:schemeClr val="tx1"/>
                </a:solidFill>
                <a:latin typeface="Arial" pitchFamily="34" charset="0"/>
                <a:ea typeface="Tahoma" pitchFamily="34" charset="0"/>
                <a:cs typeface="Arial" pitchFamily="34" charset="0"/>
              </a:defRPr>
            </a:lvl1pPr>
          </a:lstStyle>
          <a:p>
            <a:r>
              <a:rPr lang="es-ES"/>
              <a:t>Haga clic para modificar el estilo de título del patrón</a:t>
            </a:r>
            <a:endParaRPr lang="es-ES" dirty="0"/>
          </a:p>
        </p:txBody>
      </p:sp>
      <p:sp>
        <p:nvSpPr>
          <p:cNvPr id="3" name="2 Subtítulo"/>
          <p:cNvSpPr>
            <a:spLocks noGrp="1"/>
          </p:cNvSpPr>
          <p:nvPr>
            <p:ph type="subTitle" idx="1" hasCustomPrompt="1"/>
          </p:nvPr>
        </p:nvSpPr>
        <p:spPr>
          <a:xfrm>
            <a:off x="4355976" y="5085184"/>
            <a:ext cx="4248000" cy="584775"/>
          </a:xfrm>
        </p:spPr>
        <p:txBody>
          <a:bodyPr>
            <a:sp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p>
        </p:txBody>
      </p:sp>
      <p:cxnSp>
        <p:nvCxnSpPr>
          <p:cNvPr id="8" name="7 Conector recto"/>
          <p:cNvCxnSpPr>
            <a:cxnSpLocks/>
          </p:cNvCxnSpPr>
          <p:nvPr userDrawn="1"/>
        </p:nvCxnSpPr>
        <p:spPr>
          <a:xfrm>
            <a:off x="4283968" y="5085184"/>
            <a:ext cx="0" cy="720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53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xfrm>
            <a:off x="1830524" y="2629361"/>
            <a:ext cx="6635080" cy="1015663"/>
          </a:xfrm>
        </p:spPr>
        <p:txBody>
          <a:bodyPr wrap="square" anchor="b">
            <a:spAutoFit/>
          </a:bodyPr>
          <a:lstStyle>
            <a:lvl1pPr algn="l">
              <a:defRPr sz="3000" b="1">
                <a:solidFill>
                  <a:schemeClr val="tx1"/>
                </a:solidFill>
                <a:latin typeface="Arial" pitchFamily="34" charset="0"/>
                <a:ea typeface="Tahoma" pitchFamily="34" charset="0"/>
                <a:cs typeface="Arial" pitchFamily="34" charset="0"/>
              </a:defRPr>
            </a:lvl1pPr>
          </a:lstStyle>
          <a:p>
            <a:r>
              <a:rPr lang="es-ES"/>
              <a:t>Haga clic para modificar el estilo de título del patrón</a:t>
            </a:r>
            <a:endParaRPr lang="es-ES" dirty="0"/>
          </a:p>
        </p:txBody>
      </p:sp>
      <p:sp>
        <p:nvSpPr>
          <p:cNvPr id="3" name="2 Subtítulo"/>
          <p:cNvSpPr>
            <a:spLocks noGrp="1"/>
          </p:cNvSpPr>
          <p:nvPr>
            <p:ph type="subTitle" idx="1" hasCustomPrompt="1"/>
          </p:nvPr>
        </p:nvSpPr>
        <p:spPr>
          <a:xfrm>
            <a:off x="1830524" y="3861048"/>
            <a:ext cx="6635080" cy="369332"/>
          </a:xfrm>
        </p:spPr>
        <p:txBody>
          <a:bodyPr wrap="square">
            <a:spAutoFit/>
          </a:bodyPr>
          <a:lstStyle>
            <a:lvl1pPr marL="273050" indent="-273050" algn="just">
              <a:spcBef>
                <a:spcPts val="1200"/>
              </a:spcBef>
              <a:buFont typeface="Arial" panose="020B0604020202020204" pitchFamily="34" charset="0"/>
              <a:buChar char="•"/>
              <a:defRPr sz="18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p>
        </p:txBody>
      </p:sp>
      <p:sp>
        <p:nvSpPr>
          <p:cNvPr id="5" name="Marcador de fecha 4"/>
          <p:cNvSpPr>
            <a:spLocks noGrp="1"/>
          </p:cNvSpPr>
          <p:nvPr>
            <p:ph type="dt" sz="half" idx="10"/>
          </p:nvPr>
        </p:nvSpPr>
        <p:spPr/>
        <p:txBody>
          <a:bodyPr/>
          <a:lstStyle/>
          <a:p>
            <a:r>
              <a:rPr lang="es-PE" smtClean="0"/>
              <a:t>10.04.19</a:t>
            </a:r>
            <a:endParaRPr lang="es-ES" dirty="0"/>
          </a:p>
        </p:txBody>
      </p:sp>
      <p:sp>
        <p:nvSpPr>
          <p:cNvPr id="6" name="Marcador de pie de página 5"/>
          <p:cNvSpPr>
            <a:spLocks noGrp="1"/>
          </p:cNvSpPr>
          <p:nvPr>
            <p:ph type="ftr" sz="quarter" idx="11"/>
          </p:nvPr>
        </p:nvSpPr>
        <p:spPr/>
        <p:txBody>
          <a:bodyPr/>
          <a:lstStyle/>
          <a:p>
            <a:r>
              <a:rPr lang="es-ES" smtClean="0"/>
              <a:t>Red Asistencial Ucayali</a:t>
            </a:r>
            <a:endParaRPr lang="es-ES" dirty="0"/>
          </a:p>
        </p:txBody>
      </p:sp>
      <p:sp>
        <p:nvSpPr>
          <p:cNvPr id="7" name="Marcador de número de diapositiva 6"/>
          <p:cNvSpPr>
            <a:spLocks noGrp="1"/>
          </p:cNvSpPr>
          <p:nvPr>
            <p:ph type="sldNum" sz="quarter" idx="12"/>
          </p:nvPr>
        </p:nvSpPr>
        <p:spPr>
          <a:xfrm>
            <a:off x="8244408" y="6437947"/>
            <a:ext cx="442392" cy="400110"/>
          </a:xfrm>
        </p:spPr>
        <p:txBody>
          <a:bodyPr/>
          <a:lstStyle>
            <a:lvl1pPr>
              <a:defRPr/>
            </a:lvl1pPr>
          </a:lstStyle>
          <a:p>
            <a:fld id="{22EAF5E0-2415-4A09-9E13-A0C83DA51EBD}" type="slidenum">
              <a:rPr lang="es-ES" smtClean="0"/>
              <a:pPr/>
              <a:t>‹Nº›</a:t>
            </a:fld>
            <a:endParaRPr lang="es-ES" dirty="0"/>
          </a:p>
        </p:txBody>
      </p:sp>
    </p:spTree>
    <p:extLst>
      <p:ext uri="{BB962C8B-B14F-4D97-AF65-F5344CB8AC3E}">
        <p14:creationId xmlns:p14="http://schemas.microsoft.com/office/powerpoint/2010/main" val="914200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12000" y="907200"/>
            <a:ext cx="8157600" cy="1015200"/>
          </a:xfrm>
        </p:spPr>
        <p:txBody>
          <a:bodyPr/>
          <a:lstStyle>
            <a:lvl1pPr>
              <a:defRPr b="1">
                <a:solidFill>
                  <a:schemeClr val="tx1"/>
                </a:solidFill>
              </a:defRPr>
            </a:lvl1pPr>
          </a:lstStyle>
          <a:p>
            <a:r>
              <a:rPr lang="es-ES"/>
              <a:t>Haga clic para modificar el estilo de título del patrón</a:t>
            </a:r>
            <a:endParaRPr lang="es-ES" dirty="0"/>
          </a:p>
        </p:txBody>
      </p:sp>
      <p:sp>
        <p:nvSpPr>
          <p:cNvPr id="3" name="2 Marcador de contenido"/>
          <p:cNvSpPr>
            <a:spLocks noGrp="1"/>
          </p:cNvSpPr>
          <p:nvPr>
            <p:ph idx="1"/>
          </p:nvPr>
        </p:nvSpPr>
        <p:spPr>
          <a:xfrm>
            <a:off x="611560" y="1990800"/>
            <a:ext cx="8158040" cy="4464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Tree>
    <p:extLst>
      <p:ext uri="{BB962C8B-B14F-4D97-AF65-F5344CB8AC3E}">
        <p14:creationId xmlns:p14="http://schemas.microsoft.com/office/powerpoint/2010/main" val="18907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a:t>Haga clic para modificar el estilo de título del patrón</a:t>
            </a:r>
            <a:endParaRPr lang="es-PE" dirty="0"/>
          </a:p>
        </p:txBody>
      </p:sp>
      <p:sp>
        <p:nvSpPr>
          <p:cNvPr id="7" name="Marcador de fecha 6"/>
          <p:cNvSpPr>
            <a:spLocks noGrp="1"/>
          </p:cNvSpPr>
          <p:nvPr>
            <p:ph type="dt" sz="half" idx="10"/>
          </p:nvPr>
        </p:nvSpPr>
        <p:spPr/>
        <p:txBody>
          <a:bodyPr/>
          <a:lstStyle/>
          <a:p>
            <a:r>
              <a:rPr lang="es-PE" smtClean="0"/>
              <a:t>10.04.19</a:t>
            </a:r>
            <a:endParaRPr lang="es-ES" dirty="0"/>
          </a:p>
        </p:txBody>
      </p:sp>
      <p:sp>
        <p:nvSpPr>
          <p:cNvPr id="8" name="Marcador de pie de página 7"/>
          <p:cNvSpPr>
            <a:spLocks noGrp="1"/>
          </p:cNvSpPr>
          <p:nvPr>
            <p:ph type="ftr" sz="quarter" idx="11"/>
          </p:nvPr>
        </p:nvSpPr>
        <p:spPr/>
        <p:txBody>
          <a:bodyPr/>
          <a:lstStyle/>
          <a:p>
            <a:r>
              <a:rPr lang="es-ES" smtClean="0"/>
              <a:t>Red Asistencial Ucayali</a:t>
            </a:r>
            <a:endParaRPr lang="es-ES" dirty="0"/>
          </a:p>
        </p:txBody>
      </p:sp>
      <p:sp>
        <p:nvSpPr>
          <p:cNvPr id="9" name="Marcador de número de diapositiva 8"/>
          <p:cNvSpPr>
            <a:spLocks noGrp="1"/>
          </p:cNvSpPr>
          <p:nvPr>
            <p:ph type="sldNum" sz="quarter" idx="12"/>
          </p:nvPr>
        </p:nvSpPr>
        <p:spPr/>
        <p:txBody>
          <a:bodyPr/>
          <a:lstStyle/>
          <a:p>
            <a:fld id="{811D7D0E-E8DB-4A41-9E2F-7605E005E4C6}" type="slidenum">
              <a:rPr lang="es-ES" smtClean="0"/>
              <a:pPr/>
              <a:t>‹Nº›</a:t>
            </a:fld>
            <a:endParaRPr lang="es-ES" dirty="0"/>
          </a:p>
        </p:txBody>
      </p:sp>
    </p:spTree>
    <p:extLst>
      <p:ext uri="{BB962C8B-B14F-4D97-AF65-F5344CB8AC3E}">
        <p14:creationId xmlns:p14="http://schemas.microsoft.com/office/powerpoint/2010/main" val="55580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PE" smtClean="0"/>
              <a:t>10.04.19</a:t>
            </a:r>
            <a:endParaRPr lang="es-ES" dirty="0"/>
          </a:p>
        </p:txBody>
      </p:sp>
      <p:sp>
        <p:nvSpPr>
          <p:cNvPr id="3" name="2 Marcador de pie de página"/>
          <p:cNvSpPr>
            <a:spLocks noGrp="1"/>
          </p:cNvSpPr>
          <p:nvPr>
            <p:ph type="ftr" sz="quarter" idx="11"/>
          </p:nvPr>
        </p:nvSpPr>
        <p:spPr/>
        <p:txBody>
          <a:bodyPr/>
          <a:lstStyle/>
          <a:p>
            <a:r>
              <a:rPr lang="es-ES" smtClean="0"/>
              <a:t>Red Asistencial Ucayali</a:t>
            </a:r>
            <a:endParaRPr lang="es-ES"/>
          </a:p>
        </p:txBody>
      </p:sp>
      <p:sp>
        <p:nvSpPr>
          <p:cNvPr id="4" name="3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Tree>
    <p:extLst>
      <p:ext uri="{BB962C8B-B14F-4D97-AF65-F5344CB8AC3E}">
        <p14:creationId xmlns:p14="http://schemas.microsoft.com/office/powerpoint/2010/main" val="1899051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2592" y="1990799"/>
            <a:ext cx="4032000" cy="439052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contenido"/>
          <p:cNvSpPr>
            <a:spLocks noGrp="1"/>
          </p:cNvSpPr>
          <p:nvPr>
            <p:ph sz="half" idx="2"/>
          </p:nvPr>
        </p:nvSpPr>
        <p:spPr>
          <a:xfrm>
            <a:off x="4737600" y="1988102"/>
            <a:ext cx="4032000" cy="439052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4 Marcador de fecha"/>
          <p:cNvSpPr>
            <a:spLocks noGrp="1"/>
          </p:cNvSpPr>
          <p:nvPr>
            <p:ph type="dt" sz="half" idx="10"/>
          </p:nvPr>
        </p:nvSpPr>
        <p:spPr/>
        <p:txBody>
          <a:bodyPr/>
          <a:lstStyle/>
          <a:p>
            <a:r>
              <a:rPr lang="es-PE" smtClean="0"/>
              <a:t>10.04.19</a:t>
            </a:r>
            <a:endParaRPr lang="es-ES" dirty="0"/>
          </a:p>
        </p:txBody>
      </p:sp>
      <p:sp>
        <p:nvSpPr>
          <p:cNvPr id="6" name="5 Marcador de pie de página"/>
          <p:cNvSpPr>
            <a:spLocks noGrp="1"/>
          </p:cNvSpPr>
          <p:nvPr>
            <p:ph type="ftr" sz="quarter" idx="11"/>
          </p:nvPr>
        </p:nvSpPr>
        <p:spPr/>
        <p:txBody>
          <a:bodyPr/>
          <a:lstStyle/>
          <a:p>
            <a:r>
              <a:rPr lang="es-ES" smtClean="0"/>
              <a:t>Red Asistencial Ucayali</a:t>
            </a:r>
            <a:endParaRPr lang="es-ES"/>
          </a:p>
        </p:txBody>
      </p:sp>
      <p:sp>
        <p:nvSpPr>
          <p:cNvPr id="7" name="6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
        <p:nvSpPr>
          <p:cNvPr id="8" name="1 Título"/>
          <p:cNvSpPr>
            <a:spLocks noGrp="1"/>
          </p:cNvSpPr>
          <p:nvPr>
            <p:ph type="title"/>
          </p:nvPr>
        </p:nvSpPr>
        <p:spPr>
          <a:xfrm>
            <a:off x="612000" y="907200"/>
            <a:ext cx="8157600" cy="1015200"/>
          </a:xfrm>
        </p:spPr>
        <p:txBody>
          <a:bodyPr/>
          <a:lstStyle>
            <a:lvl1pPr>
              <a:defRPr b="1">
                <a:solidFill>
                  <a:schemeClr val="tx1"/>
                </a:solidFill>
              </a:defRPr>
            </a:lvl1pPr>
          </a:lstStyle>
          <a:p>
            <a:r>
              <a:rPr lang="es-ES"/>
              <a:t>Haga clic para modificar el estilo de título del patrón</a:t>
            </a:r>
            <a:endParaRPr lang="es-ES" dirty="0"/>
          </a:p>
        </p:txBody>
      </p:sp>
    </p:spTree>
    <p:extLst>
      <p:ext uri="{BB962C8B-B14F-4D97-AF65-F5344CB8AC3E}">
        <p14:creationId xmlns:p14="http://schemas.microsoft.com/office/powerpoint/2010/main" val="3058123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602592" y="907200"/>
            <a:ext cx="3949200" cy="1015200"/>
          </a:xfrm>
        </p:spPr>
        <p:txBody>
          <a:bodyPr anchor="ctr">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5" name="4 Marcador de texto"/>
          <p:cNvSpPr>
            <a:spLocks noGrp="1"/>
          </p:cNvSpPr>
          <p:nvPr>
            <p:ph type="body" sz="quarter" idx="3" hasCustomPrompt="1"/>
          </p:nvPr>
        </p:nvSpPr>
        <p:spPr>
          <a:xfrm>
            <a:off x="4737600" y="907200"/>
            <a:ext cx="3949200" cy="1015200"/>
          </a:xfrm>
        </p:spPr>
        <p:txBody>
          <a:bodyPr anchor="ctr">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7" name="6 Marcador de fecha"/>
          <p:cNvSpPr>
            <a:spLocks noGrp="1"/>
          </p:cNvSpPr>
          <p:nvPr>
            <p:ph type="dt" sz="half" idx="10"/>
          </p:nvPr>
        </p:nvSpPr>
        <p:spPr/>
        <p:txBody>
          <a:bodyPr/>
          <a:lstStyle/>
          <a:p>
            <a:r>
              <a:rPr lang="es-PE" smtClean="0"/>
              <a:t>10.04.19</a:t>
            </a:r>
            <a:endParaRPr lang="es-ES" dirty="0"/>
          </a:p>
        </p:txBody>
      </p:sp>
      <p:sp>
        <p:nvSpPr>
          <p:cNvPr id="8" name="7 Marcador de pie de página"/>
          <p:cNvSpPr>
            <a:spLocks noGrp="1"/>
          </p:cNvSpPr>
          <p:nvPr>
            <p:ph type="ftr" sz="quarter" idx="11"/>
          </p:nvPr>
        </p:nvSpPr>
        <p:spPr/>
        <p:txBody>
          <a:bodyPr/>
          <a:lstStyle/>
          <a:p>
            <a:r>
              <a:rPr lang="es-ES" smtClean="0"/>
              <a:t>Red Asistencial Ucayali</a:t>
            </a:r>
            <a:endParaRPr lang="es-ES"/>
          </a:p>
        </p:txBody>
      </p:sp>
      <p:sp>
        <p:nvSpPr>
          <p:cNvPr id="9" name="8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
        <p:nvSpPr>
          <p:cNvPr id="10" name="2 Marcador de contenido"/>
          <p:cNvSpPr>
            <a:spLocks noGrp="1"/>
          </p:cNvSpPr>
          <p:nvPr>
            <p:ph sz="half" idx="13"/>
          </p:nvPr>
        </p:nvSpPr>
        <p:spPr>
          <a:xfrm>
            <a:off x="602592" y="1990799"/>
            <a:ext cx="3949200" cy="439052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3 Marcador de contenido"/>
          <p:cNvSpPr>
            <a:spLocks noGrp="1"/>
          </p:cNvSpPr>
          <p:nvPr>
            <p:ph sz="half" idx="2"/>
          </p:nvPr>
        </p:nvSpPr>
        <p:spPr>
          <a:xfrm>
            <a:off x="4737600" y="1988102"/>
            <a:ext cx="3949200" cy="439052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4162688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3347864" y="5301208"/>
            <a:ext cx="4464496" cy="566738"/>
          </a:xfrm>
        </p:spPr>
        <p:txBody>
          <a:bodyPr anchor="b"/>
          <a:lstStyle>
            <a:lvl1pPr algn="l">
              <a:defRPr sz="2000" b="1">
                <a:solidFill>
                  <a:schemeClr val="tx1"/>
                </a:solidFill>
              </a:defRPr>
            </a:lvl1pPr>
          </a:lstStyle>
          <a:p>
            <a:r>
              <a:rPr lang="es-ES"/>
              <a:t>Haga clic para modificar el estilo de título del patrón</a:t>
            </a:r>
            <a:endParaRPr lang="es-ES" dirty="0"/>
          </a:p>
        </p:txBody>
      </p:sp>
      <p:sp>
        <p:nvSpPr>
          <p:cNvPr id="3" name="2 Marcador de posición de imagen"/>
          <p:cNvSpPr>
            <a:spLocks noGrp="1"/>
          </p:cNvSpPr>
          <p:nvPr>
            <p:ph type="pic" idx="1"/>
          </p:nvPr>
        </p:nvSpPr>
        <p:spPr>
          <a:xfrm>
            <a:off x="3347864" y="1844824"/>
            <a:ext cx="4464496" cy="3384375"/>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 dirty="0"/>
          </a:p>
        </p:txBody>
      </p:sp>
      <p:sp>
        <p:nvSpPr>
          <p:cNvPr id="4" name="3 Marcador de texto"/>
          <p:cNvSpPr>
            <a:spLocks noGrp="1"/>
          </p:cNvSpPr>
          <p:nvPr>
            <p:ph type="body" sz="half" idx="2"/>
          </p:nvPr>
        </p:nvSpPr>
        <p:spPr>
          <a:xfrm>
            <a:off x="3347864" y="5805264"/>
            <a:ext cx="4464496" cy="365918"/>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PE" smtClean="0"/>
              <a:t>10.04.19</a:t>
            </a:r>
            <a:endParaRPr lang="es-ES" dirty="0"/>
          </a:p>
        </p:txBody>
      </p:sp>
      <p:sp>
        <p:nvSpPr>
          <p:cNvPr id="6" name="5 Marcador de pie de página"/>
          <p:cNvSpPr>
            <a:spLocks noGrp="1"/>
          </p:cNvSpPr>
          <p:nvPr>
            <p:ph type="ftr" sz="quarter" idx="11"/>
          </p:nvPr>
        </p:nvSpPr>
        <p:spPr/>
        <p:txBody>
          <a:bodyPr/>
          <a:lstStyle/>
          <a:p>
            <a:r>
              <a:rPr lang="es-ES" smtClean="0"/>
              <a:t>Red Asistencial Ucayali</a:t>
            </a:r>
            <a:endParaRPr lang="es-ES"/>
          </a:p>
        </p:txBody>
      </p:sp>
      <p:sp>
        <p:nvSpPr>
          <p:cNvPr id="7" name="6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Tree>
    <p:extLst>
      <p:ext uri="{BB962C8B-B14F-4D97-AF65-F5344CB8AC3E}">
        <p14:creationId xmlns:p14="http://schemas.microsoft.com/office/powerpoint/2010/main" val="902015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8 Imagen" descr="PLANTILLAS PPT FINALES CON NUEVO LOGO-04.jpg"/>
          <p:cNvPicPr>
            <a:picLocks noChangeAspect="1"/>
          </p:cNvPicPr>
          <p:nvPr userDrawn="1"/>
        </p:nvPicPr>
        <p:blipFill>
          <a:blip r:embed="rId10" cstate="print"/>
          <a:stretch>
            <a:fillRect/>
          </a:stretch>
        </p:blipFill>
        <p:spPr>
          <a:xfrm>
            <a:off x="0" y="0"/>
            <a:ext cx="9144000" cy="6858000"/>
          </a:xfrm>
          <a:prstGeom prst="rect">
            <a:avLst/>
          </a:prstGeom>
        </p:spPr>
      </p:pic>
      <p:sp>
        <p:nvSpPr>
          <p:cNvPr id="2" name="1 Marcador de título"/>
          <p:cNvSpPr>
            <a:spLocks noGrp="1"/>
          </p:cNvSpPr>
          <p:nvPr>
            <p:ph type="title"/>
          </p:nvPr>
        </p:nvSpPr>
        <p:spPr>
          <a:xfrm>
            <a:off x="611560" y="908720"/>
            <a:ext cx="8158719" cy="101517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611560" y="1988840"/>
            <a:ext cx="8158719" cy="4462262"/>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611560" y="6537974"/>
            <a:ext cx="864000" cy="200055"/>
          </a:xfrm>
          <a:prstGeom prst="rect">
            <a:avLst/>
          </a:prstGeom>
        </p:spPr>
        <p:txBody>
          <a:bodyPr vert="horz" lIns="91440" tIns="0" rIns="91440" bIns="0" rtlCol="0" anchor="ctr">
            <a:spAutoFit/>
          </a:bodyPr>
          <a:lstStyle>
            <a:lvl1pPr algn="l">
              <a:defRPr sz="1300">
                <a:solidFill>
                  <a:schemeClr val="tx1">
                    <a:tint val="75000"/>
                  </a:schemeClr>
                </a:solidFill>
              </a:defRPr>
            </a:lvl1pPr>
          </a:lstStyle>
          <a:p>
            <a:r>
              <a:rPr lang="es-PE" smtClean="0"/>
              <a:t>10.04.19</a:t>
            </a:r>
            <a:endParaRPr lang="es-ES" dirty="0"/>
          </a:p>
        </p:txBody>
      </p:sp>
      <p:sp>
        <p:nvSpPr>
          <p:cNvPr id="5" name="4 Marcador de pie de página"/>
          <p:cNvSpPr>
            <a:spLocks noGrp="1"/>
          </p:cNvSpPr>
          <p:nvPr>
            <p:ph type="ftr" sz="quarter" idx="3"/>
          </p:nvPr>
        </p:nvSpPr>
        <p:spPr>
          <a:xfrm>
            <a:off x="1608201" y="6537973"/>
            <a:ext cx="6552728" cy="200055"/>
          </a:xfrm>
          <a:prstGeom prst="rect">
            <a:avLst/>
          </a:prstGeom>
        </p:spPr>
        <p:txBody>
          <a:bodyPr vert="horz" lIns="91440" tIns="0" rIns="91440" bIns="0" rtlCol="0" anchor="ctr">
            <a:spAutoFit/>
          </a:bodyPr>
          <a:lstStyle>
            <a:lvl1pPr algn="ctr">
              <a:defRPr sz="1300">
                <a:solidFill>
                  <a:schemeClr val="tx1">
                    <a:tint val="75000"/>
                  </a:schemeClr>
                </a:solidFill>
              </a:defRPr>
            </a:lvl1pPr>
          </a:lstStyle>
          <a:p>
            <a:r>
              <a:rPr lang="es-ES" smtClean="0"/>
              <a:t>Red Asistencial Ucayali</a:t>
            </a:r>
            <a:endParaRPr lang="es-ES" dirty="0"/>
          </a:p>
        </p:txBody>
      </p:sp>
      <p:sp>
        <p:nvSpPr>
          <p:cNvPr id="6" name="5 Marcador de número de diapositiva"/>
          <p:cNvSpPr>
            <a:spLocks noGrp="1"/>
          </p:cNvSpPr>
          <p:nvPr>
            <p:ph type="sldNum" sz="quarter" idx="4"/>
          </p:nvPr>
        </p:nvSpPr>
        <p:spPr>
          <a:xfrm>
            <a:off x="8244408" y="6437947"/>
            <a:ext cx="442392" cy="400110"/>
          </a:xfrm>
          <a:prstGeom prst="rect">
            <a:avLst/>
          </a:prstGeom>
        </p:spPr>
        <p:txBody>
          <a:bodyPr vert="horz" lIns="91440" tIns="0" rIns="91440" bIns="0" rtlCol="0" anchor="ctr">
            <a:spAutoFit/>
          </a:bodyPr>
          <a:lstStyle>
            <a:lvl1pPr algn="r">
              <a:defRPr sz="1300">
                <a:solidFill>
                  <a:schemeClr val="tx1">
                    <a:tint val="75000"/>
                  </a:schemeClr>
                </a:solidFill>
              </a:defRPr>
            </a:lvl1pPr>
          </a:lstStyle>
          <a:p>
            <a:fld id="{811D7D0E-E8DB-4A41-9E2F-7605E005E4C6}" type="slidenum">
              <a:rPr lang="es-ES" smtClean="0"/>
              <a:pPr/>
              <a:t>‹Nº›</a:t>
            </a:fld>
            <a:endParaRPr lang="es-ES" dirty="0"/>
          </a:p>
        </p:txBody>
      </p:sp>
    </p:spTree>
    <p:extLst>
      <p:ext uri="{BB962C8B-B14F-4D97-AF65-F5344CB8AC3E}">
        <p14:creationId xmlns:p14="http://schemas.microsoft.com/office/powerpoint/2010/main" val="3749993056"/>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4" r:id="rId4"/>
    <p:sldLayoutId id="2147483655" r:id="rId5"/>
    <p:sldLayoutId id="2147483652" r:id="rId6"/>
    <p:sldLayoutId id="2147483653" r:id="rId7"/>
    <p:sldLayoutId id="2147483657" r:id="rId8"/>
  </p:sldLayoutIdLst>
  <p:hf hdr="0"/>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273050" indent="-273050" algn="just" defTabSz="914400" rtl="0" eaLnBrk="1" latinLnBrk="0" hangingPunct="1">
        <a:spcBef>
          <a:spcPts val="1800"/>
        </a:spcBef>
        <a:buSzPct val="110000"/>
        <a:buFont typeface="Arial" pitchFamily="34" charset="0"/>
        <a:buChar char="•"/>
        <a:defRPr sz="2000" kern="1200">
          <a:solidFill>
            <a:schemeClr val="tx1"/>
          </a:solidFill>
          <a:latin typeface="+mn-lt"/>
          <a:ea typeface="+mn-ea"/>
          <a:cs typeface="+mn-cs"/>
        </a:defRPr>
      </a:lvl1pPr>
      <a:lvl2pPr marL="627063" indent="-258763" algn="just" defTabSz="914400" rtl="0" eaLnBrk="1" latinLnBrk="0" hangingPunct="1">
        <a:spcBef>
          <a:spcPts val="600"/>
        </a:spcBef>
        <a:buSzPct val="90000"/>
        <a:buFont typeface="Arial" pitchFamily="34" charset="0"/>
        <a:buChar char="–"/>
        <a:defRPr sz="1800" kern="1200">
          <a:solidFill>
            <a:schemeClr val="tx1"/>
          </a:solidFill>
          <a:latin typeface="+mn-lt"/>
          <a:ea typeface="+mn-ea"/>
          <a:cs typeface="+mn-cs"/>
        </a:defRPr>
      </a:lvl2pPr>
      <a:lvl3pPr marL="982663" indent="-273050" algn="just" defTabSz="914400" rtl="0" eaLnBrk="1" latinLnBrk="0" hangingPunct="1">
        <a:spcBef>
          <a:spcPts val="400"/>
        </a:spcBef>
        <a:buFont typeface="Wingdings" panose="05000000000000000000" pitchFamily="2" charset="2"/>
        <a:buChar char="§"/>
        <a:defRPr sz="1600" kern="1200">
          <a:solidFill>
            <a:schemeClr val="tx1"/>
          </a:solidFill>
          <a:latin typeface="+mn-lt"/>
          <a:ea typeface="+mn-ea"/>
          <a:cs typeface="+mn-cs"/>
        </a:defRPr>
      </a:lvl3pPr>
      <a:lvl4pPr marL="1350963" indent="-273050" algn="just" defTabSz="914400" rtl="0" eaLnBrk="1" latinLnBrk="0" hangingPunct="1">
        <a:spcBef>
          <a:spcPts val="400"/>
        </a:spcBef>
        <a:buFont typeface="Arial" pitchFamily="34" charset="0"/>
        <a:buChar char="–"/>
        <a:defRPr sz="1400" kern="1200">
          <a:solidFill>
            <a:schemeClr val="tx1"/>
          </a:solidFill>
          <a:latin typeface="+mn-lt"/>
          <a:ea typeface="+mn-ea"/>
          <a:cs typeface="+mn-cs"/>
        </a:defRPr>
      </a:lvl4pPr>
      <a:lvl5pPr marL="1706563" indent="-273050" algn="just" defTabSz="914400" rtl="0" eaLnBrk="1" latinLnBrk="0" hangingPunct="1">
        <a:spcBef>
          <a:spcPts val="4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028936" y="2924944"/>
            <a:ext cx="6636569" cy="1569660"/>
          </a:xfrm>
          <a:prstGeom prst="rect">
            <a:avLst/>
          </a:prstGeom>
        </p:spPr>
        <p:txBody>
          <a:bodyPr wrap="square">
            <a:spAutoFit/>
          </a:bodyPr>
          <a:lstStyle/>
          <a:p>
            <a:pPr algn="just"/>
            <a:r>
              <a:rPr lang="es-ES" sz="2400" b="1" dirty="0" smtClean="0">
                <a:solidFill>
                  <a:srgbClr val="0070C0"/>
                </a:solidFill>
                <a:latin typeface="+mj-lt"/>
              </a:rPr>
              <a:t>SUPERVISION A LA CLINICA DE HEMODIALISIS (CENEOR SAC.) REALIZADA POR EL COMITÉ DE SUPERVISION DEL SERVICIO AMBULATORIO DE HEMODIALISIS PARA LA RED ASISTENCIAL UCAYALI</a:t>
            </a:r>
            <a:endParaRPr lang="es-PE" sz="2400" dirty="0">
              <a:solidFill>
                <a:srgbClr val="0070C0"/>
              </a:solidFill>
              <a:latin typeface="+mj-lt"/>
            </a:endParaRPr>
          </a:p>
        </p:txBody>
      </p:sp>
      <p:sp>
        <p:nvSpPr>
          <p:cNvPr id="4" name="3 Rectángulo"/>
          <p:cNvSpPr/>
          <p:nvPr/>
        </p:nvSpPr>
        <p:spPr>
          <a:xfrm>
            <a:off x="1899145" y="5301208"/>
            <a:ext cx="4572000" cy="646331"/>
          </a:xfrm>
          <a:prstGeom prst="rect">
            <a:avLst/>
          </a:prstGeom>
        </p:spPr>
        <p:txBody>
          <a:bodyPr>
            <a:spAutoFit/>
          </a:bodyPr>
          <a:lstStyle/>
          <a:p>
            <a:pPr algn="just"/>
            <a:r>
              <a:rPr lang="es-PE" b="1" dirty="0">
                <a:solidFill>
                  <a:srgbClr val="0070C0"/>
                </a:solidFill>
                <a:effectLst>
                  <a:outerShdw blurRad="50800" dist="38100" dir="5400000" algn="t">
                    <a:srgbClr val="000000">
                      <a:alpha val="40000"/>
                    </a:srgbClr>
                  </a:outerShdw>
                </a:effectLst>
              </a:rPr>
              <a:t>RED ASISTENCIAL UCAYALI</a:t>
            </a:r>
            <a:endParaRPr lang="es-PE" dirty="0">
              <a:solidFill>
                <a:srgbClr val="0070C0"/>
              </a:solidFill>
            </a:endParaRPr>
          </a:p>
          <a:p>
            <a:pPr algn="just"/>
            <a:r>
              <a:rPr lang="es-PE" b="1" dirty="0">
                <a:solidFill>
                  <a:srgbClr val="0070C0"/>
                </a:solidFill>
                <a:effectLst>
                  <a:outerShdw blurRad="50800" dist="38100" dir="5400000" algn="t">
                    <a:srgbClr val="000000">
                      <a:alpha val="40000"/>
                    </a:srgbClr>
                  </a:outerShdw>
                </a:effectLst>
              </a:rPr>
              <a:t>AÑO 2019</a:t>
            </a:r>
            <a:endParaRPr lang="es-PE" dirty="0">
              <a:solidFill>
                <a:srgbClr val="0070C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2" y="2607126"/>
            <a:ext cx="1934740" cy="276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233" y="1124744"/>
            <a:ext cx="2105215" cy="168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7011" y="5248984"/>
            <a:ext cx="1767895" cy="59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15872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22.07.19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9</a:t>
            </a:fld>
            <a:endParaRPr lang="es-ES"/>
          </a:p>
        </p:txBody>
      </p:sp>
      <p:sp>
        <p:nvSpPr>
          <p:cNvPr id="7" name="6 Rectángulo"/>
          <p:cNvSpPr/>
          <p:nvPr/>
        </p:nvSpPr>
        <p:spPr>
          <a:xfrm>
            <a:off x="251520" y="1052736"/>
            <a:ext cx="4572000" cy="369332"/>
          </a:xfrm>
          <a:prstGeom prst="rect">
            <a:avLst/>
          </a:prstGeom>
        </p:spPr>
        <p:txBody>
          <a:bodyPr>
            <a:spAutoFit/>
          </a:bodyPr>
          <a:lstStyle/>
          <a:p>
            <a:r>
              <a:rPr lang="es-PE" dirty="0"/>
              <a:t> </a:t>
            </a:r>
            <a:r>
              <a:rPr lang="es-PE" b="1" dirty="0" smtClean="0">
                <a:solidFill>
                  <a:srgbClr val="0070C0"/>
                </a:solidFill>
              </a:rPr>
              <a:t>IV.II  OBJETIVOS ESPECIFICOS</a:t>
            </a:r>
            <a:endParaRPr lang="es-PE" dirty="0"/>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637" r="11585"/>
          <a:stretch/>
        </p:blipFill>
        <p:spPr bwMode="auto">
          <a:xfrm>
            <a:off x="6228184" y="3356992"/>
            <a:ext cx="2234880" cy="274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611560" y="1554221"/>
            <a:ext cx="6030882" cy="3046988"/>
          </a:xfrm>
          <a:prstGeom prst="rect">
            <a:avLst/>
          </a:prstGeom>
        </p:spPr>
        <p:txBody>
          <a:bodyPr wrap="square">
            <a:spAutoFit/>
          </a:bodyPr>
          <a:lstStyle/>
          <a:p>
            <a:pPr marL="285750" indent="-285750" algn="just">
              <a:buFont typeface="Wingdings" panose="05000000000000000000" pitchFamily="2" charset="2"/>
              <a:buChar char="v"/>
            </a:pPr>
            <a:r>
              <a:rPr lang="es-PE" sz="1600" dirty="0" smtClean="0">
                <a:solidFill>
                  <a:srgbClr val="0070C0"/>
                </a:solidFill>
              </a:rPr>
              <a:t>Proporción de actividades de supervisión y seguimiento del cumplimiento de las normas que regulan la contratación de un tercero que brinda servicios a los asegurados con Enfermedad Renal Crónica en estadio 5. Poner énfasis en el </a:t>
            </a:r>
            <a:r>
              <a:rPr lang="es-PE" sz="1600" b="1" dirty="0" smtClean="0">
                <a:solidFill>
                  <a:srgbClr val="0070C0"/>
                </a:solidFill>
              </a:rPr>
              <a:t>no reusó por la IPRESS y Hemodiálisis Ambulatoria Tercerizada </a:t>
            </a:r>
            <a:r>
              <a:rPr lang="es-PE" sz="1600" dirty="0" smtClean="0">
                <a:solidFill>
                  <a:srgbClr val="0070C0"/>
                </a:solidFill>
              </a:rPr>
              <a:t>por ESSALUD Red Asistencial de Ucayali.</a:t>
            </a:r>
          </a:p>
          <a:p>
            <a:pPr algn="just"/>
            <a:endParaRPr lang="es-PE" sz="1600" dirty="0" smtClean="0">
              <a:solidFill>
                <a:srgbClr val="0070C0"/>
              </a:solidFill>
            </a:endParaRPr>
          </a:p>
          <a:p>
            <a:pPr marL="285750" indent="-285750" algn="just">
              <a:buFont typeface="Wingdings" panose="05000000000000000000" pitchFamily="2" charset="2"/>
              <a:buChar char="v"/>
            </a:pPr>
            <a:r>
              <a:rPr lang="es-PE" sz="1600" dirty="0" smtClean="0">
                <a:solidFill>
                  <a:srgbClr val="0070C0"/>
                </a:solidFill>
              </a:rPr>
              <a:t>Generación de instrumentos y herramientas de monitoreo, supervisión, análisis y evaluación para sustentar el cumplimiento de las normatividades vigentes, por parte de la entidad contratada del Servicio de Atención Ambulatoria de Hemodiálisis </a:t>
            </a:r>
            <a:r>
              <a:rPr lang="es-PE" sz="1600" b="1" dirty="0" smtClean="0">
                <a:solidFill>
                  <a:srgbClr val="0070C0"/>
                </a:solidFill>
              </a:rPr>
              <a:t>Sin Reusó a la Red Asistencial Ucayali.</a:t>
            </a:r>
            <a:endParaRPr lang="es-PE" sz="1600" dirty="0">
              <a:solidFill>
                <a:srgbClr val="0070C0"/>
              </a:solidFill>
            </a:endParaRPr>
          </a:p>
        </p:txBody>
      </p:sp>
    </p:spTree>
    <p:extLst>
      <p:ext uri="{BB962C8B-B14F-4D97-AF65-F5344CB8AC3E}">
        <p14:creationId xmlns:p14="http://schemas.microsoft.com/office/powerpoint/2010/main" val="24833321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22.07.19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10</a:t>
            </a:fld>
            <a:endParaRPr lang="es-ES"/>
          </a:p>
        </p:txBody>
      </p:sp>
      <p:sp>
        <p:nvSpPr>
          <p:cNvPr id="7" name="6 Rectángulo"/>
          <p:cNvSpPr/>
          <p:nvPr/>
        </p:nvSpPr>
        <p:spPr>
          <a:xfrm>
            <a:off x="264636" y="1068820"/>
            <a:ext cx="8487683" cy="923330"/>
          </a:xfrm>
          <a:prstGeom prst="rect">
            <a:avLst/>
          </a:prstGeom>
        </p:spPr>
        <p:txBody>
          <a:bodyPr wrap="square">
            <a:spAutoFit/>
          </a:bodyPr>
          <a:lstStyle/>
          <a:p>
            <a:pPr algn="ctr"/>
            <a:r>
              <a:rPr lang="es-PE" dirty="0"/>
              <a:t> </a:t>
            </a:r>
            <a:r>
              <a:rPr lang="es-PE" b="1" dirty="0" smtClean="0">
                <a:solidFill>
                  <a:srgbClr val="0070C0"/>
                </a:solidFill>
              </a:rPr>
              <a:t>V.  DESCRIPCION DE LAS ACTIVIDADES DE SUPERVISION INOPINADA REALIZADA AL CENTRO DE HEMODIALISIS CENEOR SAC. TERCERIZADO DE LA RED ASISTENCIAL UCAYALI</a:t>
            </a:r>
            <a:endParaRPr lang="es-PE" dirty="0"/>
          </a:p>
        </p:txBody>
      </p:sp>
      <p:sp>
        <p:nvSpPr>
          <p:cNvPr id="8" name="7 Rectángulo"/>
          <p:cNvSpPr/>
          <p:nvPr/>
        </p:nvSpPr>
        <p:spPr>
          <a:xfrm>
            <a:off x="899592" y="1992150"/>
            <a:ext cx="7488832" cy="830997"/>
          </a:xfrm>
          <a:prstGeom prst="rect">
            <a:avLst/>
          </a:prstGeom>
        </p:spPr>
        <p:txBody>
          <a:bodyPr wrap="square">
            <a:spAutoFit/>
          </a:bodyPr>
          <a:lstStyle/>
          <a:p>
            <a:pPr algn="just"/>
            <a:r>
              <a:rPr lang="es-PE" sz="1600" dirty="0" smtClean="0">
                <a:solidFill>
                  <a:srgbClr val="0070C0"/>
                </a:solidFill>
              </a:rPr>
              <a:t>Siendo las 9:30 am horas, de fecha 03 de julio del 2019, reunidos en la Oficina de Atención al Asegurado para realizar el informe sobre la visita inopinada de fecha 26/06/2019 a la </a:t>
            </a:r>
            <a:r>
              <a:rPr lang="es-PE" sz="1600" b="1" dirty="0" smtClean="0">
                <a:solidFill>
                  <a:srgbClr val="0070C0"/>
                </a:solidFill>
              </a:rPr>
              <a:t>Clínica CENEOR SAC., </a:t>
            </a:r>
            <a:r>
              <a:rPr lang="es-PE" sz="1600" dirty="0" smtClean="0">
                <a:solidFill>
                  <a:srgbClr val="0070C0"/>
                </a:solidFill>
              </a:rPr>
              <a:t>con las presencias de :</a:t>
            </a:r>
            <a:endParaRPr lang="es-PE" sz="1600" dirty="0">
              <a:solidFill>
                <a:srgbClr val="0070C0"/>
              </a:solidFill>
            </a:endParaRPr>
          </a:p>
        </p:txBody>
      </p:sp>
      <p:sp>
        <p:nvSpPr>
          <p:cNvPr id="10" name="9 Rectángulo"/>
          <p:cNvSpPr/>
          <p:nvPr/>
        </p:nvSpPr>
        <p:spPr>
          <a:xfrm>
            <a:off x="1086374" y="5847697"/>
            <a:ext cx="6836494" cy="338554"/>
          </a:xfrm>
          <a:prstGeom prst="rect">
            <a:avLst/>
          </a:prstGeom>
        </p:spPr>
        <p:txBody>
          <a:bodyPr wrap="square">
            <a:spAutoFit/>
          </a:bodyPr>
          <a:lstStyle/>
          <a:p>
            <a:pPr algn="just"/>
            <a:r>
              <a:rPr lang="es-PE" sz="1600" dirty="0">
                <a:solidFill>
                  <a:srgbClr val="0070C0"/>
                </a:solidFill>
              </a:rPr>
              <a:t>Se realiza el análisis correspondiente en la cual se describe lo siguiente:</a:t>
            </a:r>
          </a:p>
        </p:txBody>
      </p:sp>
      <p:graphicFrame>
        <p:nvGraphicFramePr>
          <p:cNvPr id="2" name="1 Tabla"/>
          <p:cNvGraphicFramePr>
            <a:graphicFrameLocks noGrp="1"/>
          </p:cNvGraphicFramePr>
          <p:nvPr>
            <p:extLst>
              <p:ext uri="{D42A27DB-BD31-4B8C-83A1-F6EECF244321}">
                <p14:modId xmlns:p14="http://schemas.microsoft.com/office/powerpoint/2010/main" val="2836812551"/>
              </p:ext>
            </p:extLst>
          </p:nvPr>
        </p:nvGraphicFramePr>
        <p:xfrm>
          <a:off x="899592" y="2996952"/>
          <a:ext cx="7374058" cy="2726774"/>
        </p:xfrm>
        <a:graphic>
          <a:graphicData uri="http://schemas.openxmlformats.org/drawingml/2006/table">
            <a:tbl>
              <a:tblPr firstRow="1" bandRow="1">
                <a:tableStyleId>{BDBED569-4797-4DF1-A0F4-6AAB3CD982D8}</a:tableStyleId>
              </a:tblPr>
              <a:tblGrid>
                <a:gridCol w="7374058"/>
              </a:tblGrid>
              <a:tr h="579120">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s-PE" sz="1600" b="0" dirty="0" smtClean="0">
                          <a:solidFill>
                            <a:srgbClr val="0070C0"/>
                          </a:solidFill>
                        </a:rPr>
                        <a:t>Dr. Mario Cesar Pino Díaz, presidente del comité de supervisión de Hemodiálisis de la Red Asistencial Ucayali.</a:t>
                      </a:r>
                    </a:p>
                  </a:txBody>
                  <a:tcPr/>
                </a:tc>
              </a:tr>
              <a:tr h="549495">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s-PE" sz="1600" dirty="0" smtClean="0">
                          <a:solidFill>
                            <a:srgbClr val="0070C0"/>
                          </a:solidFill>
                        </a:rPr>
                        <a:t>Lic. Enfermero Sr. Lorenzo García Villacis, miembro del Comité de Supervisión de Hemodiálisis.</a:t>
                      </a:r>
                    </a:p>
                  </a:txBody>
                  <a:tcPr/>
                </a:tc>
              </a:tr>
              <a:tr h="544322">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s-PE" sz="1600" dirty="0" smtClean="0">
                          <a:solidFill>
                            <a:srgbClr val="0070C0"/>
                          </a:solidFill>
                        </a:rPr>
                        <a:t>Sr. Ing. Miguel Velásquez Pérez, miembro del Comité de Supervisión de Hemodiálisis.</a:t>
                      </a:r>
                    </a:p>
                  </a:txBody>
                  <a:tcPr/>
                </a:tc>
              </a:tr>
              <a:tr h="544322">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s-PE" sz="1600" dirty="0" smtClean="0">
                          <a:solidFill>
                            <a:srgbClr val="0070C0"/>
                          </a:solidFill>
                        </a:rPr>
                        <a:t>Sra. Gaby Arévalo Montesinos, miembro del Comité de Supervisión de Hemodiálisis.</a:t>
                      </a:r>
                    </a:p>
                  </a:txBody>
                  <a:tcPr/>
                </a:tc>
              </a:tr>
              <a:tr h="410294">
                <a:tc>
                  <a:txBody>
                    <a:bodyPr/>
                    <a:lstStyle/>
                    <a:p>
                      <a:pPr marL="285750" marR="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s-PE" sz="1600" dirty="0" smtClean="0">
                          <a:solidFill>
                            <a:srgbClr val="0070C0"/>
                          </a:solidFill>
                        </a:rPr>
                        <a:t>Sr. Moisés Pascal Linares, miembro del Comité de Supervisión de Hemodiálisis.</a:t>
                      </a:r>
                    </a:p>
                  </a:txBody>
                  <a:tcPr/>
                </a:tc>
              </a:tr>
            </a:tbl>
          </a:graphicData>
        </a:graphic>
      </p:graphicFrame>
    </p:spTree>
    <p:extLst>
      <p:ext uri="{BB962C8B-B14F-4D97-AF65-F5344CB8AC3E}">
        <p14:creationId xmlns:p14="http://schemas.microsoft.com/office/powerpoint/2010/main" val="32213279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11</a:t>
            </a:fld>
            <a:endParaRPr lang="es-ES"/>
          </a:p>
        </p:txBody>
      </p:sp>
      <p:sp>
        <p:nvSpPr>
          <p:cNvPr id="7" name="6 Rectángulo"/>
          <p:cNvSpPr/>
          <p:nvPr/>
        </p:nvSpPr>
        <p:spPr>
          <a:xfrm>
            <a:off x="1187624" y="1412776"/>
            <a:ext cx="6480720" cy="156966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4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VI. OBSERVACIONES Y SUGERENCIAS</a:t>
            </a:r>
            <a:endParaRPr lang="es-ES" sz="4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012" t="9197" r="12965"/>
          <a:stretch/>
        </p:blipFill>
        <p:spPr bwMode="auto">
          <a:xfrm>
            <a:off x="4644008" y="3356992"/>
            <a:ext cx="2477387" cy="2209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501008"/>
            <a:ext cx="1648308" cy="1860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78468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22.07.19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12</a:t>
            </a:fld>
            <a:endParaRPr lang="es-ES"/>
          </a:p>
        </p:txBody>
      </p:sp>
      <p:sp>
        <p:nvSpPr>
          <p:cNvPr id="7" name="6 Rectángulo"/>
          <p:cNvSpPr/>
          <p:nvPr/>
        </p:nvSpPr>
        <p:spPr>
          <a:xfrm>
            <a:off x="611560" y="1385849"/>
            <a:ext cx="5328592" cy="1077218"/>
          </a:xfrm>
          <a:prstGeom prst="rect">
            <a:avLst/>
          </a:prstGeom>
        </p:spPr>
        <p:txBody>
          <a:bodyPr wrap="square">
            <a:spAutoFit/>
          </a:bodyPr>
          <a:lstStyle/>
          <a:p>
            <a:pPr marL="342900" indent="-342900" algn="just">
              <a:buFont typeface="+mj-lt"/>
              <a:buAutoNum type="arabicPeriod"/>
            </a:pPr>
            <a:r>
              <a:rPr lang="es-PE" sz="1600" dirty="0" smtClean="0">
                <a:solidFill>
                  <a:srgbClr val="0070C0"/>
                </a:solidFill>
              </a:rPr>
              <a:t>El comité de Supervisión de Hemodiálisis observa la falta del Libro de Reclamaciones en Salud, en el lugar destinado de fácil acceso a los usuarios.</a:t>
            </a:r>
          </a:p>
          <a:p>
            <a:pPr algn="just"/>
            <a:endParaRPr lang="es-PE" sz="1600" dirty="0" smtClean="0">
              <a:solidFill>
                <a:srgbClr val="0070C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948592"/>
            <a:ext cx="240030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Rectángulo"/>
          <p:cNvSpPr/>
          <p:nvPr/>
        </p:nvSpPr>
        <p:spPr>
          <a:xfrm>
            <a:off x="4067944" y="3574747"/>
            <a:ext cx="4752528" cy="1569660"/>
          </a:xfrm>
          <a:prstGeom prst="rect">
            <a:avLst/>
          </a:prstGeom>
        </p:spPr>
        <p:txBody>
          <a:bodyPr wrap="square">
            <a:spAutoFit/>
          </a:bodyPr>
          <a:lstStyle/>
          <a:p>
            <a:pPr marL="342900" indent="-342900" algn="just">
              <a:buFont typeface="+mj-lt"/>
              <a:buAutoNum type="arabicPeriod" startAt="2"/>
            </a:pPr>
            <a:r>
              <a:rPr lang="es-PE" sz="1600" dirty="0" smtClean="0">
                <a:solidFill>
                  <a:srgbClr val="0070C0"/>
                </a:solidFill>
              </a:rPr>
              <a:t>En el desarrollo de las actividades de supervisión, usuario refiere sobre el retraso en el horario de inicio de diálisis del cuarto turno, presuntamente se estarían iniciando a las 21:30 pm, cuando el horario oportuno programado es a las 20:00 horas.</a:t>
            </a:r>
          </a:p>
          <a:p>
            <a:pPr algn="just"/>
            <a:endParaRPr lang="es-PE" sz="1600" dirty="0" smtClean="0">
              <a:solidFill>
                <a:srgbClr val="0070C0"/>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8" y="3283252"/>
            <a:ext cx="3297560" cy="186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23329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13</a:t>
            </a:fld>
            <a:endParaRPr lang="es-ES"/>
          </a:p>
        </p:txBody>
      </p:sp>
      <p:sp>
        <p:nvSpPr>
          <p:cNvPr id="7" name="6 Rectángulo"/>
          <p:cNvSpPr/>
          <p:nvPr/>
        </p:nvSpPr>
        <p:spPr>
          <a:xfrm>
            <a:off x="803385" y="1700808"/>
            <a:ext cx="5112568" cy="1077218"/>
          </a:xfrm>
          <a:prstGeom prst="rect">
            <a:avLst/>
          </a:prstGeom>
        </p:spPr>
        <p:txBody>
          <a:bodyPr wrap="square">
            <a:spAutoFit/>
          </a:bodyPr>
          <a:lstStyle/>
          <a:p>
            <a:pPr marL="342900" indent="-342900" algn="just">
              <a:buFont typeface="+mj-lt"/>
              <a:buAutoNum type="arabicPeriod" startAt="3"/>
            </a:pPr>
            <a:r>
              <a:rPr lang="es-PE" sz="1600" dirty="0" smtClean="0">
                <a:solidFill>
                  <a:srgbClr val="0070C0"/>
                </a:solidFill>
              </a:rPr>
              <a:t>El mismo usuario refiere la falta de atención y humanización por parte de un personal técnico de Enfermería en fecha anterior a esta supervisión.</a:t>
            </a:r>
          </a:p>
          <a:p>
            <a:pPr algn="just"/>
            <a:endParaRPr lang="es-PE" sz="1600" dirty="0" smtClean="0">
              <a:solidFill>
                <a:srgbClr val="0070C0"/>
              </a:solidFill>
            </a:endParaRPr>
          </a:p>
        </p:txBody>
      </p:sp>
      <p:sp>
        <p:nvSpPr>
          <p:cNvPr id="8" name="7 Rectángulo"/>
          <p:cNvSpPr/>
          <p:nvPr/>
        </p:nvSpPr>
        <p:spPr>
          <a:xfrm>
            <a:off x="3335031" y="3933056"/>
            <a:ext cx="5328592" cy="1815882"/>
          </a:xfrm>
          <a:prstGeom prst="rect">
            <a:avLst/>
          </a:prstGeom>
        </p:spPr>
        <p:txBody>
          <a:bodyPr wrap="square">
            <a:spAutoFit/>
          </a:bodyPr>
          <a:lstStyle/>
          <a:p>
            <a:pPr marL="342900" indent="-342900" algn="just">
              <a:buFont typeface="+mj-lt"/>
              <a:buAutoNum type="arabicPeriod" startAt="4"/>
            </a:pPr>
            <a:r>
              <a:rPr lang="es-PE" sz="1600" dirty="0" smtClean="0">
                <a:solidFill>
                  <a:srgbClr val="0070C0"/>
                </a:solidFill>
              </a:rPr>
              <a:t>Se evidencia la presencia de 7 pacientes en la sala de Hemodiálisis del cuarto turno; pero no ha llegado a su sesión de hemodiálisis el paciente: Víctor Alfredo Chota Souza. Así mismo el personal de la clínica José Raúl Ríos Gaona desconoce las causas, motivos o circunstancias de la ausencia de dicho paciente.</a:t>
            </a:r>
          </a:p>
          <a:p>
            <a:pPr algn="just"/>
            <a:endParaRPr lang="es-PE" sz="1600" dirty="0" smtClean="0">
              <a:solidFill>
                <a:srgbClr val="0070C0"/>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125" r="33750"/>
          <a:stretch/>
        </p:blipFill>
        <p:spPr bwMode="auto">
          <a:xfrm>
            <a:off x="6156176" y="620688"/>
            <a:ext cx="1694534" cy="2510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929" y="3645024"/>
            <a:ext cx="250078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10441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14</a:t>
            </a:fld>
            <a:endParaRPr lang="es-ES"/>
          </a:p>
        </p:txBody>
      </p:sp>
      <p:sp>
        <p:nvSpPr>
          <p:cNvPr id="7" name="6 Rectángulo"/>
          <p:cNvSpPr/>
          <p:nvPr/>
        </p:nvSpPr>
        <p:spPr>
          <a:xfrm>
            <a:off x="683568" y="1099483"/>
            <a:ext cx="5112568" cy="584775"/>
          </a:xfrm>
          <a:prstGeom prst="rect">
            <a:avLst/>
          </a:prstGeom>
        </p:spPr>
        <p:txBody>
          <a:bodyPr wrap="square">
            <a:spAutoFit/>
          </a:bodyPr>
          <a:lstStyle/>
          <a:p>
            <a:pPr marL="342900" indent="-342900" algn="just">
              <a:buFont typeface="+mj-lt"/>
              <a:buAutoNum type="arabicPeriod" startAt="5"/>
            </a:pPr>
            <a:r>
              <a:rPr lang="es-PE" sz="1600" dirty="0" smtClean="0">
                <a:solidFill>
                  <a:srgbClr val="0070C0"/>
                </a:solidFill>
              </a:rPr>
              <a:t>Se ha observado la ausencia de personal en el cuarto turno tales como:</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691"/>
          <a:stretch/>
        </p:blipFill>
        <p:spPr bwMode="auto">
          <a:xfrm>
            <a:off x="5424014" y="1988841"/>
            <a:ext cx="2517298" cy="21061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Rectángulo"/>
          <p:cNvSpPr/>
          <p:nvPr/>
        </p:nvSpPr>
        <p:spPr>
          <a:xfrm>
            <a:off x="5267917" y="4293096"/>
            <a:ext cx="2829493" cy="954107"/>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2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Personal </a:t>
            </a:r>
          </a:p>
          <a:p>
            <a:pPr algn="ctr"/>
            <a:r>
              <a:rPr lang="es-ES" sz="2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administrativo</a:t>
            </a:r>
            <a:endParaRPr lang="es-ES" sz="2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7" y="2100577"/>
            <a:ext cx="2808312" cy="1994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p:cNvSpPr/>
          <p:nvPr/>
        </p:nvSpPr>
        <p:spPr>
          <a:xfrm>
            <a:off x="1415365" y="4293096"/>
            <a:ext cx="2332370" cy="954107"/>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2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PERSONAL DE </a:t>
            </a:r>
          </a:p>
          <a:p>
            <a:pPr algn="ctr"/>
            <a:r>
              <a:rPr lang="es-ES" sz="2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SEGURIDAD</a:t>
            </a:r>
            <a:endParaRPr lang="es-ES" sz="2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2" name="11 Rectángulo"/>
          <p:cNvSpPr/>
          <p:nvPr/>
        </p:nvSpPr>
        <p:spPr>
          <a:xfrm>
            <a:off x="2123728" y="5589240"/>
            <a:ext cx="5112568" cy="338554"/>
          </a:xfrm>
          <a:prstGeom prst="rect">
            <a:avLst/>
          </a:prstGeom>
        </p:spPr>
        <p:txBody>
          <a:bodyPr wrap="square">
            <a:spAutoFit/>
          </a:bodyPr>
          <a:lstStyle/>
          <a:p>
            <a:pPr algn="ctr"/>
            <a:r>
              <a:rPr lang="es-PE" sz="1600" dirty="0" smtClean="0">
                <a:solidFill>
                  <a:srgbClr val="0070C0"/>
                </a:solidFill>
              </a:rPr>
              <a:t>Para la recepción de los usuarios.</a:t>
            </a:r>
          </a:p>
        </p:txBody>
      </p:sp>
    </p:spTree>
    <p:extLst>
      <p:ext uri="{BB962C8B-B14F-4D97-AF65-F5344CB8AC3E}">
        <p14:creationId xmlns:p14="http://schemas.microsoft.com/office/powerpoint/2010/main" val="22465924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1000"/>
                                        <p:tgtEl>
                                          <p:spTgt spid="4099"/>
                                        </p:tgtEl>
                                      </p:cBhvr>
                                    </p:animEffect>
                                    <p:anim calcmode="lin" valueType="num">
                                      <p:cBhvr>
                                        <p:cTn id="8" dur="1000" fill="hold"/>
                                        <p:tgtEl>
                                          <p:spTgt spid="4099"/>
                                        </p:tgtEl>
                                        <p:attrNameLst>
                                          <p:attrName>ppt_x</p:attrName>
                                        </p:attrNameLst>
                                      </p:cBhvr>
                                      <p:tavLst>
                                        <p:tav tm="0">
                                          <p:val>
                                            <p:strVal val="#ppt_x"/>
                                          </p:val>
                                        </p:tav>
                                        <p:tav tm="100000">
                                          <p:val>
                                            <p:strVal val="#ppt_x"/>
                                          </p:val>
                                        </p:tav>
                                      </p:tavLst>
                                    </p:anim>
                                    <p:anim calcmode="lin" valueType="num">
                                      <p:cBhvr>
                                        <p:cTn id="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1000"/>
                                        <p:tgtEl>
                                          <p:spTgt spid="4098"/>
                                        </p:tgtEl>
                                      </p:cBhvr>
                                    </p:animEffect>
                                    <p:anim calcmode="lin" valueType="num">
                                      <p:cBhvr>
                                        <p:cTn id="15" dur="1000" fill="hold"/>
                                        <p:tgtEl>
                                          <p:spTgt spid="4098"/>
                                        </p:tgtEl>
                                        <p:attrNameLst>
                                          <p:attrName>ppt_x</p:attrName>
                                        </p:attrNameLst>
                                      </p:cBhvr>
                                      <p:tavLst>
                                        <p:tav tm="0">
                                          <p:val>
                                            <p:strVal val="#ppt_x"/>
                                          </p:val>
                                        </p:tav>
                                        <p:tav tm="100000">
                                          <p:val>
                                            <p:strVal val="#ppt_x"/>
                                          </p:val>
                                        </p:tav>
                                      </p:tavLst>
                                    </p:anim>
                                    <p:anim calcmode="lin" valueType="num">
                                      <p:cBhvr>
                                        <p:cTn id="16"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15</a:t>
            </a:fld>
            <a:endParaRPr lang="es-ES"/>
          </a:p>
        </p:txBody>
      </p:sp>
      <p:sp>
        <p:nvSpPr>
          <p:cNvPr id="7" name="6 Rectángulo"/>
          <p:cNvSpPr/>
          <p:nvPr/>
        </p:nvSpPr>
        <p:spPr>
          <a:xfrm>
            <a:off x="1205504" y="2780928"/>
            <a:ext cx="7066464" cy="1323439"/>
          </a:xfrm>
          <a:prstGeom prst="rect">
            <a:avLst/>
          </a:prstGeom>
        </p:spPr>
        <p:txBody>
          <a:bodyPr wrap="square">
            <a:spAutoFit/>
          </a:bodyPr>
          <a:lstStyle/>
          <a:p>
            <a:pPr algn="just"/>
            <a:r>
              <a:rPr lang="es-PE" sz="1600" b="1" dirty="0" smtClean="0">
                <a:solidFill>
                  <a:srgbClr val="0070C0"/>
                </a:solidFill>
              </a:rPr>
              <a:t>Siendo las 13:30 pm del día miércoles 03 de julio del 2019</a:t>
            </a:r>
            <a:r>
              <a:rPr lang="es-PE" sz="1600" dirty="0" smtClean="0">
                <a:solidFill>
                  <a:srgbClr val="0070C0"/>
                </a:solidFill>
              </a:rPr>
              <a:t>, se da por concluida la reunión en la cual se elabora el presente informe sobre la supervisión inopinada hecha a la clínica CENEOR SAC., en conformidad con los presentes quienes firman dando fe de la visita </a:t>
            </a:r>
            <a:r>
              <a:rPr lang="es-PE" sz="1600" dirty="0">
                <a:solidFill>
                  <a:srgbClr val="0070C0"/>
                </a:solidFill>
              </a:rPr>
              <a:t>e</a:t>
            </a:r>
            <a:r>
              <a:rPr lang="es-PE" sz="1600" dirty="0" smtClean="0">
                <a:solidFill>
                  <a:srgbClr val="0070C0"/>
                </a:solidFill>
              </a:rPr>
              <a:t>fectuada y hallazgos encontrados.</a:t>
            </a:r>
            <a:endParaRPr lang="es-PE" sz="1600" b="1" dirty="0" smtClean="0">
              <a:solidFill>
                <a:srgbClr val="0070C0"/>
              </a:solidFill>
            </a:endParaRPr>
          </a:p>
          <a:p>
            <a:pPr algn="just"/>
            <a:endParaRPr lang="es-PE" sz="1600" dirty="0" smtClean="0">
              <a:solidFill>
                <a:srgbClr val="0070C0"/>
              </a:solidFill>
            </a:endParaRPr>
          </a:p>
        </p:txBody>
      </p:sp>
    </p:spTree>
    <p:extLst>
      <p:ext uri="{BB962C8B-B14F-4D97-AF65-F5344CB8AC3E}">
        <p14:creationId xmlns:p14="http://schemas.microsoft.com/office/powerpoint/2010/main" val="6925129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16</a:t>
            </a:fld>
            <a:endParaRPr lang="es-ES"/>
          </a:p>
        </p:txBody>
      </p:sp>
      <p:sp>
        <p:nvSpPr>
          <p:cNvPr id="7" name="6 Rectángulo"/>
          <p:cNvSpPr/>
          <p:nvPr/>
        </p:nvSpPr>
        <p:spPr>
          <a:xfrm>
            <a:off x="1187624" y="1412776"/>
            <a:ext cx="6480720" cy="156966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4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VII. RECOMENDACIONES Y NOTAS</a:t>
            </a:r>
            <a:endParaRPr lang="es-ES" sz="4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442" y="3230112"/>
            <a:ext cx="2292846" cy="22928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705"/>
          <a:stretch/>
        </p:blipFill>
        <p:spPr bwMode="auto">
          <a:xfrm>
            <a:off x="4859640" y="3212976"/>
            <a:ext cx="2521852" cy="22640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16043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17</a:t>
            </a:fld>
            <a:endParaRPr lang="es-ES"/>
          </a:p>
        </p:txBody>
      </p:sp>
      <p:sp>
        <p:nvSpPr>
          <p:cNvPr id="7" name="6 Rectángulo"/>
          <p:cNvSpPr/>
          <p:nvPr/>
        </p:nvSpPr>
        <p:spPr>
          <a:xfrm>
            <a:off x="755576" y="980728"/>
            <a:ext cx="7560840" cy="5755422"/>
          </a:xfrm>
          <a:prstGeom prst="rect">
            <a:avLst/>
          </a:prstGeom>
        </p:spPr>
        <p:txBody>
          <a:bodyPr wrap="square">
            <a:spAutoFit/>
          </a:bodyPr>
          <a:lstStyle/>
          <a:p>
            <a:pPr marL="285750" indent="-285750" algn="just">
              <a:buFont typeface="Wingdings" panose="05000000000000000000" pitchFamily="2" charset="2"/>
              <a:buChar char="v"/>
            </a:pPr>
            <a:r>
              <a:rPr lang="es-PE" sz="1600" dirty="0" smtClean="0">
                <a:solidFill>
                  <a:srgbClr val="0070C0"/>
                </a:solidFill>
              </a:rPr>
              <a:t>Se recomienda </a:t>
            </a:r>
            <a:r>
              <a:rPr lang="es-PE" sz="1600" dirty="0">
                <a:solidFill>
                  <a:srgbClr val="0070C0"/>
                </a:solidFill>
              </a:rPr>
              <a:t>a</a:t>
            </a:r>
            <a:r>
              <a:rPr lang="es-PE" sz="1600" dirty="0" smtClean="0">
                <a:solidFill>
                  <a:srgbClr val="0070C0"/>
                </a:solidFill>
              </a:rPr>
              <a:t>l área usuaria, la aplicación  de la penalidad correspondiente, de lo observado en el numeral uno del presente informe, en conformidad con los lineamientos institucionales vigentes.</a:t>
            </a:r>
          </a:p>
          <a:p>
            <a:pPr algn="just"/>
            <a:endParaRPr lang="es-PE" sz="1600" dirty="0" smtClean="0">
              <a:solidFill>
                <a:srgbClr val="0070C0"/>
              </a:solidFill>
            </a:endParaRPr>
          </a:p>
          <a:p>
            <a:pPr marL="285750" indent="-285750" algn="just">
              <a:buFont typeface="Wingdings" panose="05000000000000000000" pitchFamily="2" charset="2"/>
              <a:buChar char="v"/>
            </a:pPr>
            <a:r>
              <a:rPr lang="es-PE" sz="1600" dirty="0" smtClean="0">
                <a:solidFill>
                  <a:srgbClr val="0070C0"/>
                </a:solidFill>
              </a:rPr>
              <a:t>En cuanto el numeral dos de este informe se recomienda levantar dicha información a fin de brindar una atención con calidad, eficacia y oportunidad ara los asegurados que se encuentran en estadio 5 de la ECR.</a:t>
            </a:r>
          </a:p>
          <a:p>
            <a:pPr algn="just"/>
            <a:endParaRPr lang="es-PE" sz="1600" dirty="0" smtClean="0">
              <a:solidFill>
                <a:srgbClr val="0070C0"/>
              </a:solidFill>
            </a:endParaRPr>
          </a:p>
          <a:p>
            <a:pPr marL="285750" indent="-285750" algn="just">
              <a:buFont typeface="Wingdings" panose="05000000000000000000" pitchFamily="2" charset="2"/>
              <a:buChar char="v"/>
            </a:pPr>
            <a:r>
              <a:rPr lang="es-PE" sz="1600" dirty="0" smtClean="0">
                <a:solidFill>
                  <a:srgbClr val="0070C0"/>
                </a:solidFill>
              </a:rPr>
              <a:t>.En el numeral tres se recomienda indagar sobre los hechos solicitando el descargo respectivo y actuar de acuerdo a normas y protocolos de atención a fin de brindar una mejor atención con eficiencia, eficacia y  calidad a todos nuestros Asegurados.</a:t>
            </a:r>
          </a:p>
          <a:p>
            <a:pPr algn="just"/>
            <a:endParaRPr lang="es-PE" sz="1600" dirty="0" smtClean="0">
              <a:solidFill>
                <a:srgbClr val="0070C0"/>
              </a:solidFill>
            </a:endParaRPr>
          </a:p>
          <a:p>
            <a:pPr marL="285750" indent="-285750" algn="just">
              <a:buFont typeface="Wingdings" panose="05000000000000000000" pitchFamily="2" charset="2"/>
              <a:buChar char="v"/>
            </a:pPr>
            <a:r>
              <a:rPr lang="es-PE" sz="1600" dirty="0" smtClean="0">
                <a:solidFill>
                  <a:srgbClr val="0070C0"/>
                </a:solidFill>
              </a:rPr>
              <a:t>Realizar la verificación sobre el tema del numeral cuatro en cuanto a la lista de pacientes del cuarto turno, según fechas, y tratar en lo posible de saber el porque de la ausencia de cada paciente.</a:t>
            </a:r>
          </a:p>
          <a:p>
            <a:pPr algn="just"/>
            <a:endParaRPr lang="es-PE" sz="1600" dirty="0" smtClean="0">
              <a:solidFill>
                <a:srgbClr val="0070C0"/>
              </a:solidFill>
            </a:endParaRPr>
          </a:p>
          <a:p>
            <a:pPr marL="285750" indent="-285750" algn="just">
              <a:buFont typeface="Wingdings" panose="05000000000000000000" pitchFamily="2" charset="2"/>
              <a:buChar char="v"/>
            </a:pPr>
            <a:r>
              <a:rPr lang="es-PE" sz="1600" dirty="0" smtClean="0">
                <a:solidFill>
                  <a:srgbClr val="0070C0"/>
                </a:solidFill>
              </a:rPr>
              <a:t>Según numeral cinco, ante la falta de personal de seguridad, se sugiere implementar con dicho personal, ya que por ser un turno de noche, resulta peligroso la zona en la cual esta ubicada la clínica, por lo cual estaría originando la incomodidad en todos los usuarios y a fin de salvaguardar la integridad de los Asegurados y sus familiares se les hace llegar esta sugerencia. Asimismo la factibilidad de contar con personal  de recepción ara los asegurados.</a:t>
            </a:r>
          </a:p>
          <a:p>
            <a:pPr marL="285750" indent="-285750" algn="just">
              <a:buFont typeface="Wingdings" panose="05000000000000000000" pitchFamily="2" charset="2"/>
              <a:buChar char="v"/>
            </a:pPr>
            <a:endParaRPr lang="es-PE" sz="1600" dirty="0">
              <a:solidFill>
                <a:srgbClr val="0070C0"/>
              </a:solidFill>
            </a:endParaRPr>
          </a:p>
        </p:txBody>
      </p:sp>
    </p:spTree>
    <p:extLst>
      <p:ext uri="{BB962C8B-B14F-4D97-AF65-F5344CB8AC3E}">
        <p14:creationId xmlns:p14="http://schemas.microsoft.com/office/powerpoint/2010/main" val="14074564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18</a:t>
            </a:fld>
            <a:endParaRPr lang="es-ES"/>
          </a:p>
        </p:txBody>
      </p:sp>
      <p:sp>
        <p:nvSpPr>
          <p:cNvPr id="7" name="6 Rectángulo"/>
          <p:cNvSpPr/>
          <p:nvPr/>
        </p:nvSpPr>
        <p:spPr>
          <a:xfrm>
            <a:off x="1187624" y="1916832"/>
            <a:ext cx="6480720" cy="830997"/>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4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VIII. CONCLUSION</a:t>
            </a:r>
            <a:endParaRPr lang="es-ES" sz="4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3007224"/>
            <a:ext cx="2771800" cy="207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62382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990" r="11958" b="19463"/>
          <a:stretch/>
        </p:blipFill>
        <p:spPr bwMode="auto">
          <a:xfrm>
            <a:off x="7187890" y="4797152"/>
            <a:ext cx="1536971"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373456" y="1196752"/>
            <a:ext cx="2070503" cy="400110"/>
          </a:xfrm>
          <a:prstGeom prst="rect">
            <a:avLst/>
          </a:prstGeom>
        </p:spPr>
        <p:txBody>
          <a:bodyPr wrap="none">
            <a:spAutoFit/>
          </a:bodyPr>
          <a:lstStyle/>
          <a:p>
            <a:pPr algn="just"/>
            <a:r>
              <a:rPr lang="es-PE" sz="2000" b="1" dirty="0" smtClean="0">
                <a:solidFill>
                  <a:srgbClr val="0070C0"/>
                </a:solidFill>
              </a:rPr>
              <a:t>I. INTRODUCCION</a:t>
            </a:r>
            <a:endParaRPr lang="es-PE" sz="2000" dirty="0">
              <a:solidFill>
                <a:srgbClr val="0070C0"/>
              </a:solidFill>
            </a:endParaRPr>
          </a:p>
        </p:txBody>
      </p:sp>
      <p:sp>
        <p:nvSpPr>
          <p:cNvPr id="3" name="2 Rectángulo"/>
          <p:cNvSpPr/>
          <p:nvPr/>
        </p:nvSpPr>
        <p:spPr>
          <a:xfrm>
            <a:off x="395536" y="1730032"/>
            <a:ext cx="7560840" cy="2308324"/>
          </a:xfrm>
          <a:prstGeom prst="rect">
            <a:avLst/>
          </a:prstGeom>
        </p:spPr>
        <p:txBody>
          <a:bodyPr wrap="square">
            <a:spAutoFit/>
          </a:bodyPr>
          <a:lstStyle/>
          <a:p>
            <a:pPr algn="just"/>
            <a:r>
              <a:rPr lang="es-PE" sz="1600" dirty="0" smtClean="0">
                <a:solidFill>
                  <a:srgbClr val="0070C0"/>
                </a:solidFill>
              </a:rPr>
              <a:t>El presente Comité de Hemodiálisis de la Red Asistencial de Ucayali remite el informe realizado a la clínica CENEOR SAC. del 26 de Junio del año 2019, con propósito de realizar las diferentes observaciones, sobre incumplimiento de las normatividades vigentes que rigen en el servicio Ambulatorio Tercerizado de Hemodiálisis, señaladas en los lineamientos de ESSALUD en el ámbito correspondiente a fin de asegurar el </a:t>
            </a:r>
            <a:r>
              <a:rPr lang="es-PE" sz="1600" b="1" dirty="0" smtClean="0">
                <a:solidFill>
                  <a:srgbClr val="0070C0"/>
                </a:solidFill>
              </a:rPr>
              <a:t>no reusó de los dispositivos médicos destinados por el fabricante en la ATENCION MEDICA AMBULATORIA DEL PACIENTE CON ERC ESTADIO 5 EN HEMODIALISIS CONVENCIONAL SIN REUSO POR IPRESS-HEMODIALISIS TERCERIZADA POR ESSALUD a la Clínica de Hemodiálisis </a:t>
            </a:r>
            <a:r>
              <a:rPr lang="es-PE" sz="1600" b="1" dirty="0" smtClean="0">
                <a:solidFill>
                  <a:srgbClr val="0070C0"/>
                </a:solidFill>
              </a:rPr>
              <a:t>CENEOR </a:t>
            </a:r>
            <a:r>
              <a:rPr lang="es-PE" sz="1600" b="1" dirty="0" smtClean="0">
                <a:solidFill>
                  <a:srgbClr val="0070C0"/>
                </a:solidFill>
              </a:rPr>
              <a:t>SAC. </a:t>
            </a:r>
            <a:endParaRPr lang="es-PE" sz="1600" b="1" dirty="0">
              <a:solidFill>
                <a:srgbClr val="0070C0"/>
              </a:solidFill>
            </a:endParaRPr>
          </a:p>
        </p:txBody>
      </p:sp>
      <p:sp>
        <p:nvSpPr>
          <p:cNvPr id="4" name="3 Rectángulo"/>
          <p:cNvSpPr/>
          <p:nvPr/>
        </p:nvSpPr>
        <p:spPr>
          <a:xfrm>
            <a:off x="381428" y="3953378"/>
            <a:ext cx="7560840" cy="1815882"/>
          </a:xfrm>
          <a:prstGeom prst="rect">
            <a:avLst/>
          </a:prstGeom>
        </p:spPr>
        <p:txBody>
          <a:bodyPr wrap="square">
            <a:spAutoFit/>
          </a:bodyPr>
          <a:lstStyle/>
          <a:p>
            <a:pPr algn="just"/>
            <a:r>
              <a:rPr lang="es-PE" sz="1600" dirty="0" smtClean="0">
                <a:solidFill>
                  <a:srgbClr val="0070C0"/>
                </a:solidFill>
              </a:rPr>
              <a:t>Debido a ello se procede a realizar el informe con fecha 03 de julio del 2019, a fin de asegurar el cumplimiento estricto de las normas establecidas en los TDR. En tal contexto, la supervisión que </a:t>
            </a:r>
            <a:r>
              <a:rPr lang="es-PE" sz="1600" dirty="0" smtClean="0">
                <a:solidFill>
                  <a:srgbClr val="0070C0"/>
                </a:solidFill>
              </a:rPr>
              <a:t>realizó </a:t>
            </a:r>
            <a:r>
              <a:rPr lang="es-PE" sz="1600" dirty="0" smtClean="0">
                <a:solidFill>
                  <a:srgbClr val="0070C0"/>
                </a:solidFill>
              </a:rPr>
              <a:t>el Comité de Supervisión de Hemodiálisis, se ha podido observar un ítem que ya han sido detallados el cual será resuelto según procedimientos y normas Institucionales vigentes, a fin de que la Clínica CENEOR SAC., brinde un buen servicio e implemente acciones correctivas para mejorar el servicio hacia nuestros asegurados, con una atención  de Calidad, Calidez y Eficiencia.</a:t>
            </a:r>
            <a:endParaRPr lang="es-PE" sz="1600" dirty="0">
              <a:solidFill>
                <a:srgbClr val="0070C0"/>
              </a:solidFill>
            </a:endParaRPr>
          </a:p>
        </p:txBody>
      </p:sp>
      <p:sp>
        <p:nvSpPr>
          <p:cNvPr id="6" name="5 Marcador de fecha"/>
          <p:cNvSpPr>
            <a:spLocks noGrp="1"/>
          </p:cNvSpPr>
          <p:nvPr>
            <p:ph type="dt" sz="half" idx="10"/>
          </p:nvPr>
        </p:nvSpPr>
        <p:spPr/>
        <p:txBody>
          <a:bodyPr/>
          <a:lstStyle/>
          <a:p>
            <a:r>
              <a:rPr lang="es-PE" dirty="0" smtClean="0"/>
              <a:t>22.07.19</a:t>
            </a:r>
            <a:endParaRPr lang="es-ES" dirty="0"/>
          </a:p>
        </p:txBody>
      </p:sp>
      <p:sp>
        <p:nvSpPr>
          <p:cNvPr id="7" name="6 Marcador de pie de página"/>
          <p:cNvSpPr>
            <a:spLocks noGrp="1"/>
          </p:cNvSpPr>
          <p:nvPr>
            <p:ph type="ftr" sz="quarter" idx="11"/>
          </p:nvPr>
        </p:nvSpPr>
        <p:spPr/>
        <p:txBody>
          <a:bodyPr/>
          <a:lstStyle/>
          <a:p>
            <a:r>
              <a:rPr lang="es-ES" smtClean="0"/>
              <a:t>Red Asistencial Ucayali</a:t>
            </a:r>
            <a:endParaRPr lang="es-ES"/>
          </a:p>
        </p:txBody>
      </p:sp>
      <p:sp>
        <p:nvSpPr>
          <p:cNvPr id="8" name="7 Marcador de número de diapositiva"/>
          <p:cNvSpPr>
            <a:spLocks noGrp="1"/>
          </p:cNvSpPr>
          <p:nvPr>
            <p:ph type="sldNum" sz="quarter" idx="12"/>
          </p:nvPr>
        </p:nvSpPr>
        <p:spPr/>
        <p:txBody>
          <a:bodyPr/>
          <a:lstStyle/>
          <a:p>
            <a:fld id="{811D7D0E-E8DB-4A41-9E2F-7605E005E4C6}" type="slidenum">
              <a:rPr lang="es-ES" smtClean="0"/>
              <a:pPr/>
              <a:t>1</a:t>
            </a:fld>
            <a:endParaRPr lang="es-ES"/>
          </a:p>
        </p:txBody>
      </p:sp>
    </p:spTree>
    <p:extLst>
      <p:ext uri="{BB962C8B-B14F-4D97-AF65-F5344CB8AC3E}">
        <p14:creationId xmlns:p14="http://schemas.microsoft.com/office/powerpoint/2010/main" val="34267205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19</a:t>
            </a:fld>
            <a:endParaRPr lang="es-ES"/>
          </a:p>
        </p:txBody>
      </p:sp>
      <p:sp>
        <p:nvSpPr>
          <p:cNvPr id="7" name="6 Rectángulo"/>
          <p:cNvSpPr/>
          <p:nvPr/>
        </p:nvSpPr>
        <p:spPr>
          <a:xfrm>
            <a:off x="1215048" y="2132856"/>
            <a:ext cx="7066464" cy="2800767"/>
          </a:xfrm>
          <a:prstGeom prst="rect">
            <a:avLst/>
          </a:prstGeom>
        </p:spPr>
        <p:txBody>
          <a:bodyPr wrap="square">
            <a:spAutoFit/>
          </a:bodyPr>
          <a:lstStyle/>
          <a:p>
            <a:pPr algn="just"/>
            <a:r>
              <a:rPr lang="es-PE" sz="1600" dirty="0" smtClean="0">
                <a:solidFill>
                  <a:srgbClr val="0070C0"/>
                </a:solidFill>
              </a:rPr>
              <a:t>Se da por concluido en presente informe, cumpliendo así con el compromiso adquirido por el Comité de Supervisión de Hemodiálisis de la Red Asistencial Ucayali, a fin de realizar supervisiones periódicas a la Clínica Ambulatoria tercerizada CENEOR SAC., en pacientes con enfermedad Renal Crónico en estadio 5 en Hemodiálisis convencional sin reusó por la IPRESS, siendo esta una forma de fiscalización y garantizar en el cumplimiento del servicio contratado y establecido entres las partes. </a:t>
            </a:r>
            <a:r>
              <a:rPr lang="es-PE" sz="1600" b="1" dirty="0" smtClean="0">
                <a:solidFill>
                  <a:srgbClr val="0070C0"/>
                </a:solidFill>
              </a:rPr>
              <a:t>Asimismo se reitera la recomendación de cumplir con las inmediatas ACCIONES DE MEJORAS y ACCIONES CORRECTIVAS a lo observado, que se diera a lugar en la presente supervisión, (y con la consiguiente aplicación de penalidades, según corresponda cada caso), en concordancia con las normas institucionales vigentes.</a:t>
            </a:r>
            <a:endParaRPr lang="es-PE" sz="1600" dirty="0" smtClean="0">
              <a:solidFill>
                <a:srgbClr val="0070C0"/>
              </a:solidFill>
            </a:endParaRPr>
          </a:p>
        </p:txBody>
      </p:sp>
    </p:spTree>
    <p:extLst>
      <p:ext uri="{BB962C8B-B14F-4D97-AF65-F5344CB8AC3E}">
        <p14:creationId xmlns:p14="http://schemas.microsoft.com/office/powerpoint/2010/main" val="40420599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22.07.19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20</a:t>
            </a:fld>
            <a:endParaRPr lang="es-ES"/>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988840"/>
            <a:ext cx="3608917" cy="232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19179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22.07.19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2</a:t>
            </a:fld>
            <a:endParaRPr lang="es-ES"/>
          </a:p>
        </p:txBody>
      </p:sp>
      <p:sp>
        <p:nvSpPr>
          <p:cNvPr id="7" name="6 Rectángulo"/>
          <p:cNvSpPr/>
          <p:nvPr/>
        </p:nvSpPr>
        <p:spPr>
          <a:xfrm>
            <a:off x="1475656" y="1933381"/>
            <a:ext cx="5544616" cy="92333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II. BASE LEGAL</a:t>
            </a:r>
            <a:endParaRPr lang="es-E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25" r="7011"/>
          <a:stretch/>
        </p:blipFill>
        <p:spPr bwMode="auto">
          <a:xfrm>
            <a:off x="4716016" y="2796842"/>
            <a:ext cx="2880320" cy="2144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54818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22.07.19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3</a:t>
            </a:fld>
            <a:endParaRPr lang="es-ES"/>
          </a:p>
        </p:txBody>
      </p:sp>
      <p:graphicFrame>
        <p:nvGraphicFramePr>
          <p:cNvPr id="3" name="2 Tabla"/>
          <p:cNvGraphicFramePr>
            <a:graphicFrameLocks noGrp="1"/>
          </p:cNvGraphicFramePr>
          <p:nvPr>
            <p:extLst>
              <p:ext uri="{D42A27DB-BD31-4B8C-83A1-F6EECF244321}">
                <p14:modId xmlns:p14="http://schemas.microsoft.com/office/powerpoint/2010/main" val="850616709"/>
              </p:ext>
            </p:extLst>
          </p:nvPr>
        </p:nvGraphicFramePr>
        <p:xfrm>
          <a:off x="395536" y="1484784"/>
          <a:ext cx="8424936" cy="4239748"/>
        </p:xfrm>
        <a:graphic>
          <a:graphicData uri="http://schemas.openxmlformats.org/drawingml/2006/table">
            <a:tbl>
              <a:tblPr firstRow="1" bandRow="1">
                <a:tableStyleId>{5C22544A-7EE6-4342-B048-85BDC9FD1C3A}</a:tableStyleId>
              </a:tblPr>
              <a:tblGrid>
                <a:gridCol w="8424936"/>
              </a:tblGrid>
              <a:tr h="336037">
                <a:tc>
                  <a:txBody>
                    <a:bodyPr/>
                    <a:lstStyle/>
                    <a:p>
                      <a:r>
                        <a:rPr lang="es-PE" sz="1600" b="0" dirty="0" smtClean="0">
                          <a:solidFill>
                            <a:srgbClr val="0070C0"/>
                          </a:solidFill>
                        </a:rPr>
                        <a:t>Ley</a:t>
                      </a:r>
                      <a:r>
                        <a:rPr lang="es-PE" sz="1600" b="0" baseline="0" dirty="0" smtClean="0">
                          <a:solidFill>
                            <a:srgbClr val="0070C0"/>
                          </a:solidFill>
                        </a:rPr>
                        <a:t> N°29344, Ley Marco de Aseguramiento Universal.</a:t>
                      </a:r>
                      <a:endParaRPr lang="es-PE" sz="1600" b="0" dirty="0">
                        <a:solidFill>
                          <a:srgbClr val="0070C0"/>
                        </a:solidFill>
                      </a:endParaRPr>
                    </a:p>
                  </a:txBody>
                  <a:tcPr>
                    <a:solidFill>
                      <a:schemeClr val="accent1">
                        <a:lumMod val="20000"/>
                        <a:lumOff val="80000"/>
                      </a:schemeClr>
                    </a:solidFill>
                  </a:tcPr>
                </a:tc>
              </a:tr>
              <a:tr h="336037">
                <a:tc>
                  <a:txBody>
                    <a:bodyPr/>
                    <a:lstStyle/>
                    <a:p>
                      <a:r>
                        <a:rPr lang="es-PE" sz="1600" dirty="0" smtClean="0">
                          <a:solidFill>
                            <a:srgbClr val="0070C0"/>
                          </a:solidFill>
                        </a:rPr>
                        <a:t>Ley N°27056,</a:t>
                      </a:r>
                      <a:r>
                        <a:rPr lang="es-PE" sz="1600" baseline="0" dirty="0" smtClean="0">
                          <a:solidFill>
                            <a:srgbClr val="0070C0"/>
                          </a:solidFill>
                        </a:rPr>
                        <a:t> Ley de Creación del Seguro Social de Salud (ESSALUD).</a:t>
                      </a:r>
                      <a:endParaRPr lang="es-PE" sz="1600" dirty="0">
                        <a:solidFill>
                          <a:srgbClr val="0070C0"/>
                        </a:solidFill>
                      </a:endParaRPr>
                    </a:p>
                  </a:txBody>
                  <a:tcPr/>
                </a:tc>
              </a:tr>
              <a:tr h="336037">
                <a:tc>
                  <a:txBody>
                    <a:bodyPr/>
                    <a:lstStyle/>
                    <a:p>
                      <a:r>
                        <a:rPr lang="es-PE" sz="1600" dirty="0" smtClean="0">
                          <a:solidFill>
                            <a:srgbClr val="0070C0"/>
                          </a:solidFill>
                        </a:rPr>
                        <a:t>Ley N°27444, Ley del Procedimiento Administrativo General.</a:t>
                      </a:r>
                      <a:endParaRPr lang="es-PE" sz="1600" dirty="0">
                        <a:solidFill>
                          <a:srgbClr val="0070C0"/>
                        </a:solidFill>
                      </a:endParaRPr>
                    </a:p>
                  </a:txBody>
                  <a:tcPr/>
                </a:tc>
              </a:tr>
              <a:tr h="336037">
                <a:tc>
                  <a:txBody>
                    <a:bodyPr/>
                    <a:lstStyle/>
                    <a:p>
                      <a:r>
                        <a:rPr lang="es-PE" sz="1600" dirty="0" smtClean="0">
                          <a:solidFill>
                            <a:srgbClr val="0070C0"/>
                          </a:solidFill>
                        </a:rPr>
                        <a:t>Ley N°26790, Ley de Modernización de la Seguridad Social en Salud y modificatorias.</a:t>
                      </a:r>
                      <a:endParaRPr lang="es-PE" sz="1600" dirty="0">
                        <a:solidFill>
                          <a:srgbClr val="0070C0"/>
                        </a:solidFill>
                      </a:endParaRPr>
                    </a:p>
                  </a:txBody>
                  <a:tcPr/>
                </a:tc>
              </a:tr>
              <a:tr h="336037">
                <a:tc>
                  <a:txBody>
                    <a:bodyPr/>
                    <a:lstStyle/>
                    <a:p>
                      <a:r>
                        <a:rPr lang="es-PE" sz="1600" dirty="0" smtClean="0">
                          <a:solidFill>
                            <a:srgbClr val="0070C0"/>
                          </a:solidFill>
                        </a:rPr>
                        <a:t>Decreto Supremo N°031-2014-SA, que aprueba el Reglamento de Infracciones y Sanciones de la Superintendencia Nacional de Salud.</a:t>
                      </a:r>
                      <a:endParaRPr lang="es-PE" sz="1600" dirty="0">
                        <a:solidFill>
                          <a:srgbClr val="0070C0"/>
                        </a:solidFill>
                      </a:endParaRPr>
                    </a:p>
                  </a:txBody>
                  <a:tcPr/>
                </a:tc>
              </a:tr>
              <a:tr h="336037">
                <a:tc>
                  <a:txBody>
                    <a:bodyPr/>
                    <a:lstStyle/>
                    <a:p>
                      <a:r>
                        <a:rPr lang="es-PE" sz="1600" dirty="0" smtClean="0">
                          <a:solidFill>
                            <a:srgbClr val="0070C0"/>
                          </a:solidFill>
                        </a:rPr>
                        <a:t>Decreto Supremo N°004-2013-PCM, que aprueba la política Nacional de Modernización de la Gestión Publica.</a:t>
                      </a:r>
                      <a:endParaRPr lang="es-PE" sz="1600" dirty="0">
                        <a:solidFill>
                          <a:srgbClr val="0070C0"/>
                        </a:solidFill>
                      </a:endParaRPr>
                    </a:p>
                  </a:txBody>
                  <a:tcPr/>
                </a:tc>
              </a:tr>
              <a:tr h="336037">
                <a:tc>
                  <a:txBody>
                    <a:bodyPr/>
                    <a:lstStyle/>
                    <a:p>
                      <a:r>
                        <a:rPr lang="es-PE" sz="1600" dirty="0" smtClean="0">
                          <a:solidFill>
                            <a:srgbClr val="0070C0"/>
                          </a:solidFill>
                        </a:rPr>
                        <a:t>Resolución Ministerial N°845-2077/MINSA, que aprueba</a:t>
                      </a:r>
                      <a:r>
                        <a:rPr lang="es-PE" sz="1600" baseline="0" dirty="0" smtClean="0">
                          <a:solidFill>
                            <a:srgbClr val="0070C0"/>
                          </a:solidFill>
                        </a:rPr>
                        <a:t> la NTS N°060/MINSA “Norma Técnica de Salud de la Unidad Productora de los Servicios Hemodiálisis.</a:t>
                      </a:r>
                      <a:endParaRPr lang="es-PE" sz="1600" dirty="0">
                        <a:solidFill>
                          <a:srgbClr val="0070C0"/>
                        </a:solidFill>
                      </a:endParaRPr>
                    </a:p>
                  </a:txBody>
                  <a:tcPr/>
                </a:tc>
              </a:tr>
              <a:tr h="336037">
                <a:tc>
                  <a:txBody>
                    <a:bodyPr/>
                    <a:lstStyle/>
                    <a:p>
                      <a:r>
                        <a:rPr lang="es-PE" sz="1600" dirty="0" smtClean="0">
                          <a:solidFill>
                            <a:srgbClr val="0070C0"/>
                          </a:solidFill>
                        </a:rPr>
                        <a:t>Resolución de Presidencia Ejecutiva</a:t>
                      </a:r>
                      <a:r>
                        <a:rPr lang="es-PE" sz="1600" baseline="0" dirty="0" smtClean="0">
                          <a:solidFill>
                            <a:srgbClr val="0070C0"/>
                          </a:solidFill>
                        </a:rPr>
                        <a:t> N° 656 PE-ESSALUD-2014, que aprobó la Estructura Orgánica y el Reglamento y Funciones del Seguro Social de Salud.</a:t>
                      </a:r>
                      <a:endParaRPr lang="es-PE" sz="1600" dirty="0">
                        <a:solidFill>
                          <a:srgbClr val="0070C0"/>
                        </a:solidFill>
                      </a:endParaRPr>
                    </a:p>
                  </a:txBody>
                  <a:tcPr/>
                </a:tc>
              </a:tr>
              <a:tr h="336037">
                <a:tc>
                  <a:txBody>
                    <a:bodyPr/>
                    <a:lstStyle/>
                    <a:p>
                      <a:r>
                        <a:rPr lang="es-PE" sz="1600" dirty="0" smtClean="0">
                          <a:solidFill>
                            <a:srgbClr val="0070C0"/>
                          </a:solidFill>
                        </a:rPr>
                        <a:t>Decreto Supremo N°013-200-SA, que aprobó el “Reglamento de Establecimientos de Salud y Servicios Médicos de Apoyo”</a:t>
                      </a:r>
                      <a:endParaRPr lang="es-PE" sz="1600" dirty="0">
                        <a:solidFill>
                          <a:srgbClr val="0070C0"/>
                        </a:solidFill>
                      </a:endParaRPr>
                    </a:p>
                  </a:txBody>
                  <a:tcPr/>
                </a:tc>
              </a:tr>
            </a:tbl>
          </a:graphicData>
        </a:graphic>
      </p:graphicFrame>
    </p:spTree>
    <p:extLst>
      <p:ext uri="{BB962C8B-B14F-4D97-AF65-F5344CB8AC3E}">
        <p14:creationId xmlns:p14="http://schemas.microsoft.com/office/powerpoint/2010/main" val="20586027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22.07.19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4</a:t>
            </a:fld>
            <a:endParaRPr lang="es-ES"/>
          </a:p>
        </p:txBody>
      </p:sp>
      <p:graphicFrame>
        <p:nvGraphicFramePr>
          <p:cNvPr id="7" name="6 Tabla"/>
          <p:cNvGraphicFramePr>
            <a:graphicFrameLocks noGrp="1"/>
          </p:cNvGraphicFramePr>
          <p:nvPr>
            <p:extLst>
              <p:ext uri="{D42A27DB-BD31-4B8C-83A1-F6EECF244321}">
                <p14:modId xmlns:p14="http://schemas.microsoft.com/office/powerpoint/2010/main" val="2919276421"/>
              </p:ext>
            </p:extLst>
          </p:nvPr>
        </p:nvGraphicFramePr>
        <p:xfrm>
          <a:off x="323528" y="980728"/>
          <a:ext cx="8424936" cy="5443696"/>
        </p:xfrm>
        <a:graphic>
          <a:graphicData uri="http://schemas.openxmlformats.org/drawingml/2006/table">
            <a:tbl>
              <a:tblPr firstRow="1" bandRow="1">
                <a:tableStyleId>{5C22544A-7EE6-4342-B048-85BDC9FD1C3A}</a:tableStyleId>
              </a:tblPr>
              <a:tblGrid>
                <a:gridCol w="8424936"/>
              </a:tblGrid>
              <a:tr h="336037">
                <a:tc>
                  <a:txBody>
                    <a:bodyPr/>
                    <a:lstStyle/>
                    <a:p>
                      <a:r>
                        <a:rPr lang="es-PE" sz="1600" b="0" dirty="0" smtClean="0">
                          <a:solidFill>
                            <a:srgbClr val="0070C0"/>
                          </a:solidFill>
                        </a:rPr>
                        <a:t>Resolución de Presidencia Ejecutiva</a:t>
                      </a:r>
                      <a:r>
                        <a:rPr lang="es-PE" sz="1600" b="0" baseline="0" dirty="0" smtClean="0">
                          <a:solidFill>
                            <a:srgbClr val="0070C0"/>
                          </a:solidFill>
                        </a:rPr>
                        <a:t> N°426-PE-ESSALUD-2017, que cambia la denominación del Centro de Hemodiálisis por el Centro Nacional de Salud Renal.</a:t>
                      </a:r>
                      <a:endParaRPr lang="es-PE" sz="1600" b="0" dirty="0">
                        <a:solidFill>
                          <a:srgbClr val="0070C0"/>
                        </a:solidFill>
                      </a:endParaRPr>
                    </a:p>
                  </a:txBody>
                  <a:tcPr>
                    <a:solidFill>
                      <a:schemeClr val="accent1">
                        <a:lumMod val="20000"/>
                        <a:lumOff val="80000"/>
                      </a:schemeClr>
                    </a:solidFill>
                  </a:tcPr>
                </a:tc>
              </a:tr>
              <a:tr h="336037">
                <a:tc>
                  <a:txBody>
                    <a:bodyPr/>
                    <a:lstStyle/>
                    <a:p>
                      <a:r>
                        <a:rPr lang="es-PE" sz="1600" dirty="0" smtClean="0">
                          <a:solidFill>
                            <a:srgbClr val="0070C0"/>
                          </a:solidFill>
                        </a:rPr>
                        <a:t>Resolución de Dirección Ejecutiva N°735-DE-IPSS-93,</a:t>
                      </a:r>
                      <a:r>
                        <a:rPr lang="es-PE" sz="1600" baseline="0" dirty="0" smtClean="0">
                          <a:solidFill>
                            <a:srgbClr val="0070C0"/>
                          </a:solidFill>
                        </a:rPr>
                        <a:t> que aprueba la Directiva N°026-DE-IPSS-93, </a:t>
                      </a:r>
                      <a:r>
                        <a:rPr lang="es-PE" sz="1600" baseline="0" dirty="0" smtClean="0">
                          <a:solidFill>
                            <a:srgbClr val="0070C0"/>
                          </a:solidFill>
                        </a:rPr>
                        <a:t>“Manual </a:t>
                      </a:r>
                      <a:r>
                        <a:rPr lang="es-PE" sz="1600" baseline="0" dirty="0" smtClean="0">
                          <a:solidFill>
                            <a:srgbClr val="0070C0"/>
                          </a:solidFill>
                        </a:rPr>
                        <a:t>de Normas y Procedimientos para la atención de asegurados en Centro de Hemodiálisis </a:t>
                      </a:r>
                      <a:r>
                        <a:rPr lang="es-PE" sz="1600" baseline="0" dirty="0" smtClean="0">
                          <a:solidFill>
                            <a:srgbClr val="0070C0"/>
                          </a:solidFill>
                        </a:rPr>
                        <a:t>contratados”.</a:t>
                      </a:r>
                      <a:endParaRPr lang="es-PE" sz="1600" dirty="0">
                        <a:solidFill>
                          <a:srgbClr val="0070C0"/>
                        </a:solidFill>
                      </a:endParaRPr>
                    </a:p>
                  </a:txBody>
                  <a:tcPr/>
                </a:tc>
              </a:tr>
              <a:tr h="902176">
                <a:tc>
                  <a:txBody>
                    <a:bodyPr/>
                    <a:lstStyle/>
                    <a:p>
                      <a:r>
                        <a:rPr lang="es-PE" sz="1600" dirty="0" smtClean="0">
                          <a:solidFill>
                            <a:srgbClr val="0070C0"/>
                          </a:solidFill>
                        </a:rPr>
                        <a:t>Resolución</a:t>
                      </a:r>
                      <a:r>
                        <a:rPr lang="es-PE" sz="1600" baseline="0" dirty="0" smtClean="0">
                          <a:solidFill>
                            <a:srgbClr val="0070C0"/>
                          </a:solidFill>
                        </a:rPr>
                        <a:t> de Gerencia General N°1094-GG-ESSALUD-2015, que aprueba la Directiva N°05-GG-ESSALUD-2015, “Atención Ambulatoria del paciente con Enfermedad Renal Crónica en Hemodiálisis Convencional sin Reusó por </a:t>
                      </a:r>
                      <a:r>
                        <a:rPr lang="es-PE" sz="1600" baseline="0" dirty="0" smtClean="0">
                          <a:solidFill>
                            <a:srgbClr val="0070C0"/>
                          </a:solidFill>
                        </a:rPr>
                        <a:t>IPRESS - Hemodiálisis Tercerizado </a:t>
                      </a:r>
                      <a:r>
                        <a:rPr lang="es-PE" sz="1600" baseline="0" dirty="0" smtClean="0">
                          <a:solidFill>
                            <a:srgbClr val="0070C0"/>
                          </a:solidFill>
                        </a:rPr>
                        <a:t>por ESSALUD.” </a:t>
                      </a:r>
                      <a:endParaRPr lang="es-PE" sz="1600" dirty="0">
                        <a:solidFill>
                          <a:srgbClr val="0070C0"/>
                        </a:solidFill>
                      </a:endParaRPr>
                    </a:p>
                  </a:txBody>
                  <a:tcPr/>
                </a:tc>
              </a:tr>
              <a:tr h="336037">
                <a:tc>
                  <a:txBody>
                    <a:bodyPr/>
                    <a:lstStyle/>
                    <a:p>
                      <a:r>
                        <a:rPr lang="es-PE" sz="1600" dirty="0" smtClean="0">
                          <a:solidFill>
                            <a:srgbClr val="0070C0"/>
                          </a:solidFill>
                        </a:rPr>
                        <a:t>Resolución</a:t>
                      </a:r>
                      <a:r>
                        <a:rPr lang="es-PE" sz="1600" baseline="0" dirty="0" smtClean="0">
                          <a:solidFill>
                            <a:srgbClr val="0070C0"/>
                          </a:solidFill>
                        </a:rPr>
                        <a:t> de Gerencia General N°1261-GG-ESSALUD-2013, que aprueba la Directiva N°01-GG-ESSALUD-2013, “Normas para la </a:t>
                      </a:r>
                      <a:r>
                        <a:rPr lang="es-PE" sz="1600" b="0" baseline="0" dirty="0" smtClean="0">
                          <a:solidFill>
                            <a:srgbClr val="0070C0"/>
                          </a:solidFill>
                        </a:rPr>
                        <a:t>formulación, Aprobación y Actualización de Documentos Técnicos Normativos de Gestión ESSALUD.” </a:t>
                      </a:r>
                      <a:endParaRPr lang="es-PE" sz="1600" b="0" dirty="0">
                        <a:solidFill>
                          <a:srgbClr val="0070C0"/>
                        </a:solidFill>
                      </a:endParaRPr>
                    </a:p>
                  </a:txBody>
                  <a:tcPr/>
                </a:tc>
              </a:tr>
              <a:tr h="3360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600" dirty="0" smtClean="0">
                          <a:solidFill>
                            <a:srgbClr val="0070C0"/>
                          </a:solidFill>
                        </a:rPr>
                        <a:t>Resolución de Gerencia General N°272-GG-ESSALUD-2013, Manual de Bioseguridad para las Unidades de Diálisis</a:t>
                      </a:r>
                      <a:r>
                        <a:rPr lang="es-PE" sz="1600" baseline="0" dirty="0" smtClean="0">
                          <a:solidFill>
                            <a:srgbClr val="0070C0"/>
                          </a:solidFill>
                        </a:rPr>
                        <a:t> del Seguro Social de Salud-Essalud.</a:t>
                      </a:r>
                      <a:endParaRPr lang="es-PE" sz="1600" dirty="0" smtClean="0">
                        <a:solidFill>
                          <a:srgbClr val="0070C0"/>
                        </a:solidFill>
                      </a:endParaRPr>
                    </a:p>
                  </a:txBody>
                  <a:tcPr/>
                </a:tc>
              </a:tr>
              <a:tr h="3360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600" dirty="0" smtClean="0">
                          <a:solidFill>
                            <a:srgbClr val="0070C0"/>
                          </a:solidFill>
                        </a:rPr>
                        <a:t>Resolución de Gerencia Central de Prestaciones de Salud N°50-GCPS-ESSALUD-2012, “Prevención</a:t>
                      </a:r>
                      <a:r>
                        <a:rPr lang="es-PE" sz="1600" baseline="0" dirty="0" smtClean="0">
                          <a:solidFill>
                            <a:srgbClr val="0070C0"/>
                          </a:solidFill>
                        </a:rPr>
                        <a:t> y Manejo de Complicaciones Infecciosas Asociadas al acceso en Diálisis</a:t>
                      </a:r>
                      <a:r>
                        <a:rPr lang="es-PE" sz="1600" dirty="0" smtClean="0">
                          <a:solidFill>
                            <a:srgbClr val="0070C0"/>
                          </a:solidFill>
                        </a:rPr>
                        <a:t>”.</a:t>
                      </a:r>
                    </a:p>
                  </a:txBody>
                  <a:tcPr/>
                </a:tc>
              </a:tr>
              <a:tr h="3360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600" dirty="0" smtClean="0">
                          <a:solidFill>
                            <a:srgbClr val="0070C0"/>
                          </a:solidFill>
                        </a:rPr>
                        <a:t>Resolución de Gerencia Central de Prestaciones de Salud N°053-GCPS-ESSALUD-2012, que aprueba el sub sistema de Vigilancia</a:t>
                      </a:r>
                      <a:r>
                        <a:rPr lang="es-PE" sz="1600" baseline="0" dirty="0" smtClean="0">
                          <a:solidFill>
                            <a:srgbClr val="0070C0"/>
                          </a:solidFill>
                        </a:rPr>
                        <a:t> de Salud Renal (VISARE)-ESSALUD.</a:t>
                      </a:r>
                      <a:endParaRPr lang="es-PE" sz="1600" dirty="0" smtClean="0">
                        <a:solidFill>
                          <a:srgbClr val="0070C0"/>
                        </a:solidFill>
                      </a:endParaRPr>
                    </a:p>
                  </a:txBody>
                  <a:tcPr/>
                </a:tc>
              </a:tr>
              <a:tr h="3360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600" dirty="0" smtClean="0">
                          <a:solidFill>
                            <a:srgbClr val="0070C0"/>
                          </a:solidFill>
                        </a:rPr>
                        <a:t>Resolución de Gerencia Central de Prestaciones de Salud N°028-GCPS-ESSALUD-2010, que aprueba LA “Guía</a:t>
                      </a:r>
                      <a:r>
                        <a:rPr lang="es-PE" sz="1600" baseline="0" dirty="0" smtClean="0">
                          <a:solidFill>
                            <a:srgbClr val="0070C0"/>
                          </a:solidFill>
                        </a:rPr>
                        <a:t> de practica Clínica del Manejo de la Enfermedad Renal Crónica</a:t>
                      </a:r>
                      <a:r>
                        <a:rPr lang="es-PE" sz="1600" dirty="0" smtClean="0">
                          <a:solidFill>
                            <a:srgbClr val="0070C0"/>
                          </a:solidFill>
                        </a:rPr>
                        <a:t>”.</a:t>
                      </a:r>
                    </a:p>
                  </a:txBody>
                  <a:tcPr/>
                </a:tc>
              </a:tr>
            </a:tbl>
          </a:graphicData>
        </a:graphic>
      </p:graphicFrame>
    </p:spTree>
    <p:extLst>
      <p:ext uri="{BB962C8B-B14F-4D97-AF65-F5344CB8AC3E}">
        <p14:creationId xmlns:p14="http://schemas.microsoft.com/office/powerpoint/2010/main" val="41469933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22.07.19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5</a:t>
            </a:fld>
            <a:endParaRPr lang="es-ES"/>
          </a:p>
        </p:txBody>
      </p:sp>
      <p:sp>
        <p:nvSpPr>
          <p:cNvPr id="7" name="6 Rectángulo"/>
          <p:cNvSpPr/>
          <p:nvPr/>
        </p:nvSpPr>
        <p:spPr>
          <a:xfrm>
            <a:off x="1187624" y="2348880"/>
            <a:ext cx="6480720" cy="156966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4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III. NUESTRA FINALIDAD ES…</a:t>
            </a:r>
            <a:endParaRPr lang="es-ES" sz="4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009" b="10177"/>
          <a:stretch/>
        </p:blipFill>
        <p:spPr bwMode="auto">
          <a:xfrm>
            <a:off x="5076056" y="4005064"/>
            <a:ext cx="3175488"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13906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811D7D0E-E8DB-4A41-9E2F-7605E005E4C6}" type="slidenum">
              <a:rPr lang="es-ES" smtClean="0"/>
              <a:pPr/>
              <a:t>6</a:t>
            </a:fld>
            <a:endParaRPr lang="es-ES"/>
          </a:p>
        </p:txBody>
      </p:sp>
      <p:sp>
        <p:nvSpPr>
          <p:cNvPr id="8" name="7 Rectángulo"/>
          <p:cNvSpPr/>
          <p:nvPr/>
        </p:nvSpPr>
        <p:spPr>
          <a:xfrm>
            <a:off x="539552" y="1332784"/>
            <a:ext cx="5544616" cy="830997"/>
          </a:xfrm>
          <a:prstGeom prst="rect">
            <a:avLst/>
          </a:prstGeom>
        </p:spPr>
        <p:txBody>
          <a:bodyPr wrap="square">
            <a:spAutoFit/>
          </a:bodyPr>
          <a:lstStyle/>
          <a:p>
            <a:pPr marL="285750" lvl="0" indent="-285750" algn="just">
              <a:buFont typeface="Wingdings" panose="05000000000000000000" pitchFamily="2" charset="2"/>
              <a:buChar char="v"/>
            </a:pPr>
            <a:r>
              <a:rPr lang="es-ES" sz="1600" dirty="0" smtClean="0">
                <a:solidFill>
                  <a:srgbClr val="0070C0"/>
                </a:solidFill>
              </a:rPr>
              <a:t>Realizar un buen control de los acuerdos y contratos suscritos con el Servicio Ambulatorio de Hemodiálisis tercerizado por parte de la Clínica CENEOR SAC. </a:t>
            </a:r>
            <a:endParaRPr lang="es-PE" sz="1600" dirty="0">
              <a:solidFill>
                <a:srgbClr val="0070C0"/>
              </a:solidFill>
            </a:endParaRPr>
          </a:p>
        </p:txBody>
      </p:sp>
      <p:sp>
        <p:nvSpPr>
          <p:cNvPr id="11" name="10 Marcador de fecha"/>
          <p:cNvSpPr>
            <a:spLocks noGrp="1"/>
          </p:cNvSpPr>
          <p:nvPr>
            <p:ph type="dt" sz="half" idx="10"/>
          </p:nvPr>
        </p:nvSpPr>
        <p:spPr/>
        <p:txBody>
          <a:bodyPr/>
          <a:lstStyle/>
          <a:p>
            <a:r>
              <a:rPr lang="es-PE" dirty="0" smtClean="0"/>
              <a:t>22.07.19</a:t>
            </a:r>
            <a:endParaRPr lang="es-ES" dirty="0"/>
          </a:p>
        </p:txBody>
      </p:sp>
      <p:sp>
        <p:nvSpPr>
          <p:cNvPr id="12" name="11 Marcador de pie de página"/>
          <p:cNvSpPr>
            <a:spLocks noGrp="1"/>
          </p:cNvSpPr>
          <p:nvPr>
            <p:ph type="ftr" sz="quarter" idx="11"/>
          </p:nvPr>
        </p:nvSpPr>
        <p:spPr/>
        <p:txBody>
          <a:bodyPr/>
          <a:lstStyle/>
          <a:p>
            <a:r>
              <a:rPr lang="es-ES" smtClean="0"/>
              <a:t>Red Asistencial Ucayali</a:t>
            </a:r>
            <a:endParaRPr lang="es-E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1" y="332656"/>
            <a:ext cx="1800200"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p:cNvSpPr/>
          <p:nvPr/>
        </p:nvSpPr>
        <p:spPr>
          <a:xfrm>
            <a:off x="539552" y="2348880"/>
            <a:ext cx="5544616" cy="584775"/>
          </a:xfrm>
          <a:prstGeom prst="rect">
            <a:avLst/>
          </a:prstGeom>
        </p:spPr>
        <p:txBody>
          <a:bodyPr wrap="square">
            <a:spAutoFit/>
          </a:bodyPr>
          <a:lstStyle/>
          <a:p>
            <a:pPr marL="285750" lvl="0" indent="-285750" algn="just">
              <a:buFont typeface="Wingdings" panose="05000000000000000000" pitchFamily="2" charset="2"/>
              <a:buChar char="v"/>
            </a:pPr>
            <a:r>
              <a:rPr lang="es-ES" sz="1600" dirty="0" smtClean="0">
                <a:solidFill>
                  <a:srgbClr val="0070C0"/>
                </a:solidFill>
              </a:rPr>
              <a:t>Y así mismo contribuir en el bienestar de los  Asegurados, con un trato de: </a:t>
            </a:r>
            <a:endParaRPr lang="es-PE" sz="1600" dirty="0">
              <a:solidFill>
                <a:srgbClr val="0070C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496" y="3140967"/>
            <a:ext cx="1716782" cy="2163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1178496" y="5312031"/>
            <a:ext cx="1688283"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CALIDAD</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205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618" r="10947"/>
          <a:stretch/>
        </p:blipFill>
        <p:spPr bwMode="auto">
          <a:xfrm>
            <a:off x="3879786" y="3533124"/>
            <a:ext cx="1985993" cy="19202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15 Rectángulo"/>
          <p:cNvSpPr/>
          <p:nvPr/>
        </p:nvSpPr>
        <p:spPr>
          <a:xfrm>
            <a:off x="4091408" y="5597926"/>
            <a:ext cx="1585307"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CALIDEZ</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6680" r="26681"/>
          <a:stretch/>
        </p:blipFill>
        <p:spPr bwMode="auto">
          <a:xfrm>
            <a:off x="6732241" y="3292971"/>
            <a:ext cx="1872208" cy="1859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17 Rectángulo"/>
          <p:cNvSpPr/>
          <p:nvPr/>
        </p:nvSpPr>
        <p:spPr>
          <a:xfrm>
            <a:off x="6550701" y="5332766"/>
            <a:ext cx="2235292"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EXCELENCIA</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25106958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anim calcmode="lin" valueType="num">
                                      <p:cBhvr>
                                        <p:cTn id="8" dur="1000" fill="hold"/>
                                        <p:tgtEl>
                                          <p:spTgt spid="2051"/>
                                        </p:tgtEl>
                                        <p:attrNameLst>
                                          <p:attrName>ppt_x</p:attrName>
                                        </p:attrNameLst>
                                      </p:cBhvr>
                                      <p:tavLst>
                                        <p:tav tm="0">
                                          <p:val>
                                            <p:strVal val="#ppt_x"/>
                                          </p:val>
                                        </p:tav>
                                        <p:tav tm="100000">
                                          <p:val>
                                            <p:strVal val="#ppt_x"/>
                                          </p:val>
                                        </p:tav>
                                      </p:tavLst>
                                    </p:anim>
                                    <p:anim calcmode="lin" valueType="num">
                                      <p:cBhvr>
                                        <p:cTn id="9"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1000"/>
                                        <p:tgtEl>
                                          <p:spTgt spid="2052"/>
                                        </p:tgtEl>
                                      </p:cBhvr>
                                    </p:animEffect>
                                    <p:anim calcmode="lin" valueType="num">
                                      <p:cBhvr>
                                        <p:cTn id="15" dur="1000" fill="hold"/>
                                        <p:tgtEl>
                                          <p:spTgt spid="2052"/>
                                        </p:tgtEl>
                                        <p:attrNameLst>
                                          <p:attrName>ppt_x</p:attrName>
                                        </p:attrNameLst>
                                      </p:cBhvr>
                                      <p:tavLst>
                                        <p:tav tm="0">
                                          <p:val>
                                            <p:strVal val="#ppt_x"/>
                                          </p:val>
                                        </p:tav>
                                        <p:tav tm="100000">
                                          <p:val>
                                            <p:strVal val="#ppt_x"/>
                                          </p:val>
                                        </p:tav>
                                      </p:tavLst>
                                    </p:anim>
                                    <p:anim calcmode="lin" valueType="num">
                                      <p:cBhvr>
                                        <p:cTn id="1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3"/>
                                        </p:tgtEl>
                                        <p:attrNameLst>
                                          <p:attrName>style.visibility</p:attrName>
                                        </p:attrNameLst>
                                      </p:cBhvr>
                                      <p:to>
                                        <p:strVal val="visible"/>
                                      </p:to>
                                    </p:set>
                                    <p:animEffect transition="in" filter="fade">
                                      <p:cBhvr>
                                        <p:cTn id="21" dur="1000"/>
                                        <p:tgtEl>
                                          <p:spTgt spid="2053"/>
                                        </p:tgtEl>
                                      </p:cBhvr>
                                    </p:animEffect>
                                    <p:anim calcmode="lin" valueType="num">
                                      <p:cBhvr>
                                        <p:cTn id="22" dur="1000" fill="hold"/>
                                        <p:tgtEl>
                                          <p:spTgt spid="2053"/>
                                        </p:tgtEl>
                                        <p:attrNameLst>
                                          <p:attrName>ppt_x</p:attrName>
                                        </p:attrNameLst>
                                      </p:cBhvr>
                                      <p:tavLst>
                                        <p:tav tm="0">
                                          <p:val>
                                            <p:strVal val="#ppt_x"/>
                                          </p:val>
                                        </p:tav>
                                        <p:tav tm="100000">
                                          <p:val>
                                            <p:strVal val="#ppt_x"/>
                                          </p:val>
                                        </p:tav>
                                      </p:tavLst>
                                    </p:anim>
                                    <p:anim calcmode="lin" valueType="num">
                                      <p:cBhvr>
                                        <p:cTn id="23"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22.07.19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7</a:t>
            </a:fld>
            <a:endParaRPr lang="es-ES"/>
          </a:p>
        </p:txBody>
      </p:sp>
      <p:sp>
        <p:nvSpPr>
          <p:cNvPr id="9" name="8 Rectángulo"/>
          <p:cNvSpPr/>
          <p:nvPr/>
        </p:nvSpPr>
        <p:spPr>
          <a:xfrm>
            <a:off x="1043608" y="2219380"/>
            <a:ext cx="6885134" cy="156966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4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IV. NUESTROS OBJETIVOS SON…</a:t>
            </a:r>
            <a:endParaRPr lang="es-ES" sz="4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402" t="27947" r="28404" b="6171"/>
          <a:stretch/>
        </p:blipFill>
        <p:spPr bwMode="auto">
          <a:xfrm>
            <a:off x="3874107" y="4005064"/>
            <a:ext cx="1656184"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2694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811D7D0E-E8DB-4A41-9E2F-7605E005E4C6}" type="slidenum">
              <a:rPr lang="es-ES" smtClean="0"/>
              <a:pPr/>
              <a:t>8</a:t>
            </a:fld>
            <a:endParaRPr lang="es-ES" dirty="0"/>
          </a:p>
        </p:txBody>
      </p:sp>
      <p:sp>
        <p:nvSpPr>
          <p:cNvPr id="7" name="6 Rectángulo"/>
          <p:cNvSpPr/>
          <p:nvPr/>
        </p:nvSpPr>
        <p:spPr>
          <a:xfrm>
            <a:off x="260781" y="1405982"/>
            <a:ext cx="4572000" cy="369332"/>
          </a:xfrm>
          <a:prstGeom prst="rect">
            <a:avLst/>
          </a:prstGeom>
        </p:spPr>
        <p:txBody>
          <a:bodyPr>
            <a:spAutoFit/>
          </a:bodyPr>
          <a:lstStyle/>
          <a:p>
            <a:r>
              <a:rPr lang="es-PE" dirty="0"/>
              <a:t> </a:t>
            </a:r>
            <a:r>
              <a:rPr lang="es-PE" b="1" dirty="0" smtClean="0">
                <a:solidFill>
                  <a:srgbClr val="0070C0"/>
                </a:solidFill>
              </a:rPr>
              <a:t>IV.I  OBJETIVO GENERAL</a:t>
            </a:r>
            <a:endParaRPr lang="es-PE" dirty="0"/>
          </a:p>
        </p:txBody>
      </p:sp>
      <p:sp>
        <p:nvSpPr>
          <p:cNvPr id="8" name="7 Rectángulo"/>
          <p:cNvSpPr/>
          <p:nvPr/>
        </p:nvSpPr>
        <p:spPr>
          <a:xfrm>
            <a:off x="2619776" y="2109916"/>
            <a:ext cx="6030882" cy="2062103"/>
          </a:xfrm>
          <a:prstGeom prst="rect">
            <a:avLst/>
          </a:prstGeom>
        </p:spPr>
        <p:txBody>
          <a:bodyPr wrap="square">
            <a:spAutoFit/>
          </a:bodyPr>
          <a:lstStyle/>
          <a:p>
            <a:pPr algn="just"/>
            <a:r>
              <a:rPr lang="es-PE" sz="1600" dirty="0" smtClean="0">
                <a:solidFill>
                  <a:srgbClr val="0070C0"/>
                </a:solidFill>
              </a:rPr>
              <a:t>Obtener un sistema que nos sirva como herramienta de </a:t>
            </a:r>
            <a:r>
              <a:rPr lang="es-PE" sz="1600" b="1" dirty="0" smtClean="0">
                <a:solidFill>
                  <a:srgbClr val="0070C0"/>
                </a:solidFill>
              </a:rPr>
              <a:t>información,</a:t>
            </a:r>
            <a:r>
              <a:rPr lang="es-PE" sz="1600" dirty="0" smtClean="0">
                <a:solidFill>
                  <a:srgbClr val="0070C0"/>
                </a:solidFill>
              </a:rPr>
              <a:t> </a:t>
            </a:r>
            <a:r>
              <a:rPr lang="es-PE" sz="1600" b="1" dirty="0" smtClean="0">
                <a:solidFill>
                  <a:srgbClr val="0070C0"/>
                </a:solidFill>
              </a:rPr>
              <a:t>supervisión, seguimiento, evaluación y gestión en atención de pacientes con enfermedad Renal crónica en estadio 5 </a:t>
            </a:r>
            <a:r>
              <a:rPr lang="es-PE" sz="1600" dirty="0" smtClean="0">
                <a:solidFill>
                  <a:srgbClr val="0070C0"/>
                </a:solidFill>
              </a:rPr>
              <a:t>que realizan sesiones de Hemodiálisis en la Clínica Ambulatoria tercerizada CENEOR SAC., la cual brinda el servicio a la Red Asistencial Ucayali; a fin de contribuir, con una atención de calidad, excelencia y con el valor </a:t>
            </a:r>
            <a:r>
              <a:rPr lang="es-PE" sz="1600" dirty="0" smtClean="0">
                <a:solidFill>
                  <a:srgbClr val="0070C0"/>
                </a:solidFill>
              </a:rPr>
              <a:t>agregado </a:t>
            </a:r>
            <a:r>
              <a:rPr lang="es-PE" sz="1600" dirty="0" smtClean="0">
                <a:solidFill>
                  <a:srgbClr val="0070C0"/>
                </a:solidFill>
              </a:rPr>
              <a:t>de calidez; que conlleven al cumplimiento de las normas vigentes en el marco de los lineamientos institucionales.</a:t>
            </a:r>
            <a:endParaRPr lang="es-PE" sz="1600" dirty="0">
              <a:solidFill>
                <a:srgbClr val="0070C0"/>
              </a:solidFill>
            </a:endParaRPr>
          </a:p>
        </p:txBody>
      </p:sp>
      <p:sp>
        <p:nvSpPr>
          <p:cNvPr id="9" name="8 Marcador de fecha"/>
          <p:cNvSpPr>
            <a:spLocks noGrp="1"/>
          </p:cNvSpPr>
          <p:nvPr>
            <p:ph type="dt" sz="half" idx="10"/>
          </p:nvPr>
        </p:nvSpPr>
        <p:spPr/>
        <p:txBody>
          <a:bodyPr/>
          <a:lstStyle/>
          <a:p>
            <a:r>
              <a:rPr lang="es-PE" dirty="0" smtClean="0"/>
              <a:t>22.07.19</a:t>
            </a:r>
            <a:endParaRPr lang="es-ES" dirty="0"/>
          </a:p>
        </p:txBody>
      </p:sp>
      <p:sp>
        <p:nvSpPr>
          <p:cNvPr id="10" name="9 Marcador de pie de página"/>
          <p:cNvSpPr>
            <a:spLocks noGrp="1"/>
          </p:cNvSpPr>
          <p:nvPr>
            <p:ph type="ftr" sz="quarter" idx="11"/>
          </p:nvPr>
        </p:nvSpPr>
        <p:spPr/>
        <p:txBody>
          <a:bodyPr/>
          <a:lstStyle/>
          <a:p>
            <a:r>
              <a:rPr lang="es-ES" smtClean="0"/>
              <a:t>Red Asistencial Ucayali</a:t>
            </a:r>
            <a:endParaRPr lang="es-E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140968"/>
            <a:ext cx="1853952"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42211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Presentaciones EsSalud 17.04 [solo lectura]" id="{7C2C74A0-ACD3-42D5-B7A0-D7F01746964C}" vid="{2E958CF6-ABFC-491A-9F5C-3BD232610EC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Presentaciones EsSalud 17.04</Template>
  <TotalTime>9830</TotalTime>
  <Words>1703</Words>
  <Application>Microsoft Office PowerPoint</Application>
  <PresentationFormat>Presentación en pantalla (4:3)</PresentationFormat>
  <Paragraphs>131</Paragraphs>
  <Slides>21</Slides>
  <Notes>2</Notes>
  <HiddenSlides>0</HiddenSlides>
  <MMClips>0</MMClip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Repotenciamiento en Centros de Atención Primaria</dc:title>
  <dc:creator>Angelo Turcarelli</dc:creator>
  <cp:lastModifiedBy>CILIA GONZALES</cp:lastModifiedBy>
  <cp:revision>734</cp:revision>
  <cp:lastPrinted>2019-02-22T15:47:53Z</cp:lastPrinted>
  <dcterms:created xsi:type="dcterms:W3CDTF">2017-09-19T22:20:24Z</dcterms:created>
  <dcterms:modified xsi:type="dcterms:W3CDTF">2019-07-22T12:34:31Z</dcterms:modified>
</cp:coreProperties>
</file>